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65" r:id="rId4"/>
    <p:sldId id="258" r:id="rId5"/>
    <p:sldId id="266" r:id="rId6"/>
    <p:sldId id="270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6" r:id="rId19"/>
    <p:sldId id="297" r:id="rId20"/>
    <p:sldId id="295" r:id="rId21"/>
    <p:sldId id="267" r:id="rId22"/>
    <p:sldId id="260" r:id="rId23"/>
    <p:sldId id="298" r:id="rId24"/>
    <p:sldId id="299" r:id="rId25"/>
    <p:sldId id="268" r:id="rId26"/>
    <p:sldId id="278" r:id="rId27"/>
    <p:sldId id="301" r:id="rId28"/>
    <p:sldId id="281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953"/>
    <a:srgbClr val="113A59"/>
    <a:srgbClr val="4D86B3"/>
    <a:srgbClr val="FBFBFB"/>
    <a:srgbClr val="4C85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0" autoAdjust="0"/>
    <p:restoredTop sz="92409" autoAdjust="0"/>
  </p:normalViewPr>
  <p:slideViewPr>
    <p:cSldViewPr snapToGrid="0">
      <p:cViewPr varScale="1">
        <p:scale>
          <a:sx n="62" d="100"/>
          <a:sy n="62" d="100"/>
        </p:scale>
        <p:origin x="828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ACB33A-B2D0-4BC7-AC71-E35C07B78665}" type="datetimeFigureOut">
              <a:rPr lang="zh-CN" altLang="en-US" smtClean="0"/>
              <a:t>2020/7/14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22959-AFB5-463A-95A2-3CE628CF083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35DD3-4EFD-4846-A80A-A44C8BE185FE}" type="datetimeFigureOut">
              <a:rPr lang="zh-CN" altLang="en-US" smtClean="0"/>
              <a:t>2020/7/14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CA2E-54B5-4394-BB88-E124C4A089A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35DD3-4EFD-4846-A80A-A44C8BE185FE}" type="datetimeFigureOut">
              <a:rPr lang="zh-CN" altLang="en-US" smtClean="0"/>
              <a:t>2020/7/14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CA2E-54B5-4394-BB88-E124C4A089A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35DD3-4EFD-4846-A80A-A44C8BE185FE}" type="datetimeFigureOut">
              <a:rPr lang="zh-CN" altLang="en-US" smtClean="0"/>
              <a:t>2020/7/14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CA2E-54B5-4394-BB88-E124C4A089A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35DD3-4EFD-4846-A80A-A44C8BE185FE}" type="datetimeFigureOut">
              <a:rPr lang="zh-CN" altLang="en-US" smtClean="0"/>
              <a:t>2020/7/14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CA2E-54B5-4394-BB88-E124C4A089A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35DD3-4EFD-4846-A80A-A44C8BE185FE}" type="datetimeFigureOut">
              <a:rPr lang="zh-CN" altLang="en-US" smtClean="0"/>
              <a:t>2020/7/14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CA2E-54B5-4394-BB88-E124C4A089A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35DD3-4EFD-4846-A80A-A44C8BE185FE}" type="datetimeFigureOut">
              <a:rPr lang="zh-CN" altLang="en-US" smtClean="0"/>
              <a:t>2020/7/14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CA2E-54B5-4394-BB88-E124C4A089A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35DD3-4EFD-4846-A80A-A44C8BE185FE}" type="datetimeFigureOut">
              <a:rPr lang="zh-CN" altLang="en-US" smtClean="0"/>
              <a:t>2020/7/14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CA2E-54B5-4394-BB88-E124C4A089A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35DD3-4EFD-4846-A80A-A44C8BE185FE}" type="datetimeFigureOut">
              <a:rPr lang="zh-CN" altLang="en-US" smtClean="0"/>
              <a:t>2020/7/14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CA2E-54B5-4394-BB88-E124C4A089A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35DD3-4EFD-4846-A80A-A44C8BE185FE}" type="datetimeFigureOut">
              <a:rPr lang="zh-CN" altLang="en-US" smtClean="0"/>
              <a:t>2020/7/14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CA2E-54B5-4394-BB88-E124C4A089A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856251" y="-1694524"/>
            <a:ext cx="1141148" cy="1141148"/>
          </a:xfrm>
          <a:prstGeom prst="ellipse">
            <a:avLst/>
          </a:prstGeom>
          <a:solidFill>
            <a:srgbClr val="4D8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>
            <a:off x="1904067" y="-1694524"/>
            <a:ext cx="1141148" cy="1141148"/>
          </a:xfrm>
          <a:prstGeom prst="ellipse">
            <a:avLst/>
          </a:prstGeom>
          <a:solidFill>
            <a:srgbClr val="113A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>
            <a:off x="2883433" y="-1694524"/>
            <a:ext cx="1141148" cy="1141148"/>
          </a:xfrm>
          <a:prstGeom prst="ellipse">
            <a:avLst/>
          </a:prstGeom>
          <a:solidFill>
            <a:srgbClr val="F3C9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35DD3-4EFD-4846-A80A-A44C8BE185FE}" type="datetimeFigureOut">
              <a:rPr lang="zh-CN" altLang="en-US" smtClean="0"/>
              <a:t>2020/7/14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CA2E-54B5-4394-BB88-E124C4A089A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35DD3-4EFD-4846-A80A-A44C8BE185FE}" type="datetimeFigureOut">
              <a:rPr lang="zh-CN" altLang="en-US" smtClean="0"/>
              <a:t>2020/7/14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CA2E-54B5-4394-BB88-E124C4A089A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C9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35DD3-4EFD-4846-A80A-A44C8BE185FE}" type="datetimeFigureOut">
              <a:rPr lang="zh-CN" altLang="en-US" smtClean="0"/>
              <a:t>2020/7/14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ECA2E-54B5-4394-BB88-E124C4A089A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4956671" y="4443106"/>
            <a:ext cx="4884016" cy="2414894"/>
            <a:chOff x="4956670" y="4443106"/>
            <a:chExt cx="4884016" cy="2414894"/>
          </a:xfrm>
        </p:grpSpPr>
        <p:sp>
          <p:nvSpPr>
            <p:cNvPr id="5" name="等腰三角形 4"/>
            <p:cNvSpPr/>
            <p:nvPr/>
          </p:nvSpPr>
          <p:spPr>
            <a:xfrm>
              <a:off x="4956670" y="4443106"/>
              <a:ext cx="4884016" cy="2414894"/>
            </a:xfrm>
            <a:prstGeom prst="triangle">
              <a:avLst/>
            </a:prstGeom>
            <a:solidFill>
              <a:srgbClr val="4D86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4956670" y="4443106"/>
              <a:ext cx="2442008" cy="2414894"/>
            </a:xfrm>
            <a:custGeom>
              <a:avLst/>
              <a:gdLst>
                <a:gd name="connsiteX0" fmla="*/ 2442008 w 2442008"/>
                <a:gd name="connsiteY0" fmla="*/ 0 h 2414894"/>
                <a:gd name="connsiteX1" fmla="*/ 2415869 w 2442008"/>
                <a:gd name="connsiteY1" fmla="*/ 2414894 h 2414894"/>
                <a:gd name="connsiteX2" fmla="*/ 0 w 2442008"/>
                <a:gd name="connsiteY2" fmla="*/ 2414894 h 241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2008" h="2414894">
                  <a:moveTo>
                    <a:pt x="2442008" y="0"/>
                  </a:moveTo>
                  <a:lnTo>
                    <a:pt x="2415869" y="2414894"/>
                  </a:lnTo>
                  <a:lnTo>
                    <a:pt x="0" y="2414894"/>
                  </a:lnTo>
                  <a:close/>
                </a:path>
              </a:pathLst>
            </a:custGeom>
            <a:solidFill>
              <a:srgbClr val="113A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492615" y="5410200"/>
            <a:ext cx="2928111" cy="1447800"/>
            <a:chOff x="4956670" y="4443106"/>
            <a:chExt cx="4884016" cy="2414894"/>
          </a:xfrm>
        </p:grpSpPr>
        <p:sp>
          <p:nvSpPr>
            <p:cNvPr id="16" name="等腰三角形 15"/>
            <p:cNvSpPr/>
            <p:nvPr/>
          </p:nvSpPr>
          <p:spPr>
            <a:xfrm>
              <a:off x="4956670" y="4443106"/>
              <a:ext cx="4884016" cy="2414894"/>
            </a:xfrm>
            <a:prstGeom prst="triangle">
              <a:avLst/>
            </a:prstGeom>
            <a:solidFill>
              <a:srgbClr val="4D86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4956670" y="4443106"/>
              <a:ext cx="2442008" cy="2414894"/>
            </a:xfrm>
            <a:custGeom>
              <a:avLst/>
              <a:gdLst>
                <a:gd name="connsiteX0" fmla="*/ 2442008 w 2442008"/>
                <a:gd name="connsiteY0" fmla="*/ 0 h 2414894"/>
                <a:gd name="connsiteX1" fmla="*/ 2415869 w 2442008"/>
                <a:gd name="connsiteY1" fmla="*/ 2414894 h 2414894"/>
                <a:gd name="connsiteX2" fmla="*/ 0 w 2442008"/>
                <a:gd name="connsiteY2" fmla="*/ 2414894 h 241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2008" h="2414894">
                  <a:moveTo>
                    <a:pt x="2442008" y="0"/>
                  </a:moveTo>
                  <a:lnTo>
                    <a:pt x="2415869" y="2414894"/>
                  </a:lnTo>
                  <a:lnTo>
                    <a:pt x="0" y="2414894"/>
                  </a:lnTo>
                  <a:close/>
                </a:path>
              </a:pathLst>
            </a:custGeom>
            <a:solidFill>
              <a:srgbClr val="113A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721715" y="5048250"/>
            <a:ext cx="3660139" cy="1809750"/>
            <a:chOff x="4956670" y="4443106"/>
            <a:chExt cx="4884016" cy="2414894"/>
          </a:xfrm>
        </p:grpSpPr>
        <p:sp>
          <p:nvSpPr>
            <p:cNvPr id="19" name="等腰三角形 18"/>
            <p:cNvSpPr/>
            <p:nvPr/>
          </p:nvSpPr>
          <p:spPr>
            <a:xfrm>
              <a:off x="4956670" y="4443106"/>
              <a:ext cx="4884016" cy="2414894"/>
            </a:xfrm>
            <a:prstGeom prst="triangle">
              <a:avLst/>
            </a:prstGeom>
            <a:solidFill>
              <a:srgbClr val="4D86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4956670" y="4443106"/>
              <a:ext cx="2442008" cy="2414894"/>
            </a:xfrm>
            <a:custGeom>
              <a:avLst/>
              <a:gdLst>
                <a:gd name="connsiteX0" fmla="*/ 2442008 w 2442008"/>
                <a:gd name="connsiteY0" fmla="*/ 0 h 2414894"/>
                <a:gd name="connsiteX1" fmla="*/ 2415869 w 2442008"/>
                <a:gd name="connsiteY1" fmla="*/ 2414894 h 2414894"/>
                <a:gd name="connsiteX2" fmla="*/ 0 w 2442008"/>
                <a:gd name="connsiteY2" fmla="*/ 2414894 h 241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2008" h="2414894">
                  <a:moveTo>
                    <a:pt x="2442008" y="0"/>
                  </a:moveTo>
                  <a:lnTo>
                    <a:pt x="2415869" y="2414894"/>
                  </a:lnTo>
                  <a:lnTo>
                    <a:pt x="0" y="2414894"/>
                  </a:lnTo>
                  <a:close/>
                </a:path>
              </a:pathLst>
            </a:custGeom>
            <a:solidFill>
              <a:srgbClr val="113A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028560" y="6342962"/>
            <a:ext cx="1041643" cy="515039"/>
            <a:chOff x="4956670" y="4443106"/>
            <a:chExt cx="4884016" cy="2414894"/>
          </a:xfrm>
        </p:grpSpPr>
        <p:sp>
          <p:nvSpPr>
            <p:cNvPr id="22" name="等腰三角形 21"/>
            <p:cNvSpPr/>
            <p:nvPr/>
          </p:nvSpPr>
          <p:spPr>
            <a:xfrm>
              <a:off x="4956670" y="4443106"/>
              <a:ext cx="4884016" cy="2414894"/>
            </a:xfrm>
            <a:prstGeom prst="triangle">
              <a:avLst/>
            </a:prstGeom>
            <a:solidFill>
              <a:srgbClr val="4D86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4956670" y="4443106"/>
              <a:ext cx="2442008" cy="2414894"/>
            </a:xfrm>
            <a:custGeom>
              <a:avLst/>
              <a:gdLst>
                <a:gd name="connsiteX0" fmla="*/ 2442008 w 2442008"/>
                <a:gd name="connsiteY0" fmla="*/ 0 h 2414894"/>
                <a:gd name="connsiteX1" fmla="*/ 2415869 w 2442008"/>
                <a:gd name="connsiteY1" fmla="*/ 2414894 h 2414894"/>
                <a:gd name="connsiteX2" fmla="*/ 0 w 2442008"/>
                <a:gd name="connsiteY2" fmla="*/ 2414894 h 241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2008" h="2414894">
                  <a:moveTo>
                    <a:pt x="2442008" y="0"/>
                  </a:moveTo>
                  <a:lnTo>
                    <a:pt x="2415869" y="2414894"/>
                  </a:lnTo>
                  <a:lnTo>
                    <a:pt x="0" y="2414894"/>
                  </a:lnTo>
                  <a:close/>
                </a:path>
              </a:pathLst>
            </a:custGeom>
            <a:solidFill>
              <a:srgbClr val="113A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1150357" y="6342962"/>
            <a:ext cx="1041643" cy="515039"/>
            <a:chOff x="4956670" y="4443106"/>
            <a:chExt cx="4884016" cy="2414894"/>
          </a:xfrm>
        </p:grpSpPr>
        <p:sp>
          <p:nvSpPr>
            <p:cNvPr id="25" name="等腰三角形 24"/>
            <p:cNvSpPr/>
            <p:nvPr/>
          </p:nvSpPr>
          <p:spPr>
            <a:xfrm>
              <a:off x="4956670" y="4443106"/>
              <a:ext cx="4884016" cy="2414894"/>
            </a:xfrm>
            <a:prstGeom prst="triangle">
              <a:avLst/>
            </a:prstGeom>
            <a:solidFill>
              <a:srgbClr val="4D86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4956670" y="4443106"/>
              <a:ext cx="2442008" cy="2414894"/>
            </a:xfrm>
            <a:custGeom>
              <a:avLst/>
              <a:gdLst>
                <a:gd name="connsiteX0" fmla="*/ 2442008 w 2442008"/>
                <a:gd name="connsiteY0" fmla="*/ 0 h 2414894"/>
                <a:gd name="connsiteX1" fmla="*/ 2415869 w 2442008"/>
                <a:gd name="connsiteY1" fmla="*/ 2414894 h 2414894"/>
                <a:gd name="connsiteX2" fmla="*/ 0 w 2442008"/>
                <a:gd name="connsiteY2" fmla="*/ 2414894 h 241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2008" h="2414894">
                  <a:moveTo>
                    <a:pt x="2442008" y="0"/>
                  </a:moveTo>
                  <a:lnTo>
                    <a:pt x="2415869" y="2414894"/>
                  </a:lnTo>
                  <a:lnTo>
                    <a:pt x="0" y="2414894"/>
                  </a:lnTo>
                  <a:close/>
                </a:path>
              </a:pathLst>
            </a:custGeom>
            <a:solidFill>
              <a:srgbClr val="113A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等腰三角形 26"/>
          <p:cNvSpPr/>
          <p:nvPr/>
        </p:nvSpPr>
        <p:spPr>
          <a:xfrm>
            <a:off x="1426824" y="681134"/>
            <a:ext cx="1736869" cy="1037474"/>
          </a:xfrm>
          <a:custGeom>
            <a:avLst/>
            <a:gdLst>
              <a:gd name="connsiteX0" fmla="*/ 0 w 1203469"/>
              <a:gd name="connsiteY0" fmla="*/ 1037474 h 1037474"/>
              <a:gd name="connsiteX1" fmla="*/ 601735 w 1203469"/>
              <a:gd name="connsiteY1" fmla="*/ 0 h 1037474"/>
              <a:gd name="connsiteX2" fmla="*/ 1203469 w 1203469"/>
              <a:gd name="connsiteY2" fmla="*/ 1037474 h 1037474"/>
              <a:gd name="connsiteX3" fmla="*/ 0 w 1203469"/>
              <a:gd name="connsiteY3" fmla="*/ 1037474 h 1037474"/>
              <a:gd name="connsiteX0-1" fmla="*/ 0 w 1736869"/>
              <a:gd name="connsiteY0-2" fmla="*/ 1037474 h 1037474"/>
              <a:gd name="connsiteX1-3" fmla="*/ 601735 w 1736869"/>
              <a:gd name="connsiteY1-4" fmla="*/ 0 h 1037474"/>
              <a:gd name="connsiteX2-5" fmla="*/ 1736869 w 1736869"/>
              <a:gd name="connsiteY2-6" fmla="*/ 294524 h 1037474"/>
              <a:gd name="connsiteX3-7" fmla="*/ 0 w 1736869"/>
              <a:gd name="connsiteY3-8" fmla="*/ 1037474 h 10374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736869" h="1037474">
                <a:moveTo>
                  <a:pt x="0" y="1037474"/>
                </a:moveTo>
                <a:lnTo>
                  <a:pt x="601735" y="0"/>
                </a:lnTo>
                <a:lnTo>
                  <a:pt x="1736869" y="294524"/>
                </a:lnTo>
                <a:lnTo>
                  <a:pt x="0" y="10374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6"/>
          <p:cNvSpPr/>
          <p:nvPr/>
        </p:nvSpPr>
        <p:spPr>
          <a:xfrm>
            <a:off x="3163693" y="681134"/>
            <a:ext cx="1184419" cy="1799474"/>
          </a:xfrm>
          <a:custGeom>
            <a:avLst/>
            <a:gdLst>
              <a:gd name="connsiteX0" fmla="*/ 0 w 1203469"/>
              <a:gd name="connsiteY0" fmla="*/ 1037474 h 1037474"/>
              <a:gd name="connsiteX1" fmla="*/ 601735 w 1203469"/>
              <a:gd name="connsiteY1" fmla="*/ 0 h 1037474"/>
              <a:gd name="connsiteX2" fmla="*/ 1203469 w 1203469"/>
              <a:gd name="connsiteY2" fmla="*/ 1037474 h 1037474"/>
              <a:gd name="connsiteX3" fmla="*/ 0 w 1203469"/>
              <a:gd name="connsiteY3" fmla="*/ 1037474 h 1037474"/>
              <a:gd name="connsiteX0-1" fmla="*/ 0 w 1736869"/>
              <a:gd name="connsiteY0-2" fmla="*/ 1037474 h 1037474"/>
              <a:gd name="connsiteX1-3" fmla="*/ 601735 w 1736869"/>
              <a:gd name="connsiteY1-4" fmla="*/ 0 h 1037474"/>
              <a:gd name="connsiteX2-5" fmla="*/ 1736869 w 1736869"/>
              <a:gd name="connsiteY2-6" fmla="*/ 294524 h 1037474"/>
              <a:gd name="connsiteX3-7" fmla="*/ 0 w 1736869"/>
              <a:gd name="connsiteY3-8" fmla="*/ 1037474 h 1037474"/>
              <a:gd name="connsiteX0-9" fmla="*/ 0 w 1184419"/>
              <a:gd name="connsiteY0-10" fmla="*/ 1037474 h 1799474"/>
              <a:gd name="connsiteX1-11" fmla="*/ 601735 w 1184419"/>
              <a:gd name="connsiteY1-12" fmla="*/ 0 h 1799474"/>
              <a:gd name="connsiteX2-13" fmla="*/ 1184419 w 1184419"/>
              <a:gd name="connsiteY2-14" fmla="*/ 1799474 h 1799474"/>
              <a:gd name="connsiteX3-15" fmla="*/ 0 w 1184419"/>
              <a:gd name="connsiteY3-16" fmla="*/ 1037474 h 17994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84419" h="1799474">
                <a:moveTo>
                  <a:pt x="0" y="1037474"/>
                </a:moveTo>
                <a:lnTo>
                  <a:pt x="601735" y="0"/>
                </a:lnTo>
                <a:lnTo>
                  <a:pt x="1184419" y="1799474"/>
                </a:lnTo>
                <a:lnTo>
                  <a:pt x="0" y="10374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1379530" y="1431462"/>
            <a:ext cx="6478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rgbClr val="113A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8000" b="1" dirty="0">
                <a:solidFill>
                  <a:srgbClr val="113A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</a:t>
            </a:r>
          </a:p>
        </p:txBody>
      </p:sp>
      <p:sp>
        <p:nvSpPr>
          <p:cNvPr id="31" name="等腰三角形 26"/>
          <p:cNvSpPr/>
          <p:nvPr/>
        </p:nvSpPr>
        <p:spPr>
          <a:xfrm>
            <a:off x="1379530" y="4008729"/>
            <a:ext cx="1135135" cy="675524"/>
          </a:xfrm>
          <a:custGeom>
            <a:avLst/>
            <a:gdLst>
              <a:gd name="connsiteX0" fmla="*/ 0 w 1203469"/>
              <a:gd name="connsiteY0" fmla="*/ 1037474 h 1037474"/>
              <a:gd name="connsiteX1" fmla="*/ 601735 w 1203469"/>
              <a:gd name="connsiteY1" fmla="*/ 0 h 1037474"/>
              <a:gd name="connsiteX2" fmla="*/ 1203469 w 1203469"/>
              <a:gd name="connsiteY2" fmla="*/ 1037474 h 1037474"/>
              <a:gd name="connsiteX3" fmla="*/ 0 w 1203469"/>
              <a:gd name="connsiteY3" fmla="*/ 1037474 h 1037474"/>
              <a:gd name="connsiteX0-1" fmla="*/ 0 w 1736869"/>
              <a:gd name="connsiteY0-2" fmla="*/ 1037474 h 1037474"/>
              <a:gd name="connsiteX1-3" fmla="*/ 601735 w 1736869"/>
              <a:gd name="connsiteY1-4" fmla="*/ 0 h 1037474"/>
              <a:gd name="connsiteX2-5" fmla="*/ 1736869 w 1736869"/>
              <a:gd name="connsiteY2-6" fmla="*/ 294524 h 1037474"/>
              <a:gd name="connsiteX3-7" fmla="*/ 0 w 1736869"/>
              <a:gd name="connsiteY3-8" fmla="*/ 1037474 h 1037474"/>
              <a:gd name="connsiteX0-9" fmla="*/ 369815 w 1135134"/>
              <a:gd name="connsiteY0-10" fmla="*/ 675524 h 675524"/>
              <a:gd name="connsiteX1-11" fmla="*/ 0 w 1135134"/>
              <a:gd name="connsiteY1-12" fmla="*/ 0 h 675524"/>
              <a:gd name="connsiteX2-13" fmla="*/ 1135134 w 1135134"/>
              <a:gd name="connsiteY2-14" fmla="*/ 294524 h 675524"/>
              <a:gd name="connsiteX3-15" fmla="*/ 369815 w 1135134"/>
              <a:gd name="connsiteY3-16" fmla="*/ 675524 h 6755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35134" h="675524">
                <a:moveTo>
                  <a:pt x="369815" y="675524"/>
                </a:moveTo>
                <a:lnTo>
                  <a:pt x="0" y="0"/>
                </a:lnTo>
                <a:lnTo>
                  <a:pt x="1135134" y="294524"/>
                </a:lnTo>
                <a:lnTo>
                  <a:pt x="369815" y="6755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26"/>
          <p:cNvSpPr/>
          <p:nvPr/>
        </p:nvSpPr>
        <p:spPr>
          <a:xfrm>
            <a:off x="661506" y="1286994"/>
            <a:ext cx="765319" cy="1666124"/>
          </a:xfrm>
          <a:custGeom>
            <a:avLst/>
            <a:gdLst>
              <a:gd name="connsiteX0" fmla="*/ 0 w 1203469"/>
              <a:gd name="connsiteY0" fmla="*/ 1037474 h 1037474"/>
              <a:gd name="connsiteX1" fmla="*/ 601735 w 1203469"/>
              <a:gd name="connsiteY1" fmla="*/ 0 h 1037474"/>
              <a:gd name="connsiteX2" fmla="*/ 1203469 w 1203469"/>
              <a:gd name="connsiteY2" fmla="*/ 1037474 h 1037474"/>
              <a:gd name="connsiteX3" fmla="*/ 0 w 1203469"/>
              <a:gd name="connsiteY3" fmla="*/ 1037474 h 1037474"/>
              <a:gd name="connsiteX0-1" fmla="*/ 0 w 1736869"/>
              <a:gd name="connsiteY0-2" fmla="*/ 1037474 h 1037474"/>
              <a:gd name="connsiteX1-3" fmla="*/ 601735 w 1736869"/>
              <a:gd name="connsiteY1-4" fmla="*/ 0 h 1037474"/>
              <a:gd name="connsiteX2-5" fmla="*/ 1736869 w 1736869"/>
              <a:gd name="connsiteY2-6" fmla="*/ 294524 h 1037474"/>
              <a:gd name="connsiteX3-7" fmla="*/ 0 w 1736869"/>
              <a:gd name="connsiteY3-8" fmla="*/ 1037474 h 1037474"/>
              <a:gd name="connsiteX0-9" fmla="*/ 369815 w 1135134"/>
              <a:gd name="connsiteY0-10" fmla="*/ 675524 h 675524"/>
              <a:gd name="connsiteX1-11" fmla="*/ 0 w 1135134"/>
              <a:gd name="connsiteY1-12" fmla="*/ 0 h 675524"/>
              <a:gd name="connsiteX2-13" fmla="*/ 1135134 w 1135134"/>
              <a:gd name="connsiteY2-14" fmla="*/ 294524 h 675524"/>
              <a:gd name="connsiteX3-15" fmla="*/ 369815 w 1135134"/>
              <a:gd name="connsiteY3-16" fmla="*/ 675524 h 675524"/>
              <a:gd name="connsiteX0-17" fmla="*/ 0 w 765319"/>
              <a:gd name="connsiteY0-18" fmla="*/ 1666124 h 1666124"/>
              <a:gd name="connsiteX1-19" fmla="*/ 87385 w 765319"/>
              <a:gd name="connsiteY1-20" fmla="*/ 0 h 1666124"/>
              <a:gd name="connsiteX2-21" fmla="*/ 765319 w 765319"/>
              <a:gd name="connsiteY2-22" fmla="*/ 1285124 h 1666124"/>
              <a:gd name="connsiteX3-23" fmla="*/ 0 w 765319"/>
              <a:gd name="connsiteY3-24" fmla="*/ 1666124 h 16661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765319" h="1666124">
                <a:moveTo>
                  <a:pt x="0" y="1666124"/>
                </a:moveTo>
                <a:lnTo>
                  <a:pt x="87385" y="0"/>
                </a:lnTo>
                <a:lnTo>
                  <a:pt x="765319" y="1285124"/>
                </a:lnTo>
                <a:lnTo>
                  <a:pt x="0" y="16661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等腰三角形 26"/>
          <p:cNvSpPr/>
          <p:nvPr/>
        </p:nvSpPr>
        <p:spPr>
          <a:xfrm rot="8497073">
            <a:off x="4580028" y="783138"/>
            <a:ext cx="394699" cy="859270"/>
          </a:xfrm>
          <a:custGeom>
            <a:avLst/>
            <a:gdLst>
              <a:gd name="connsiteX0" fmla="*/ 0 w 1203469"/>
              <a:gd name="connsiteY0" fmla="*/ 1037474 h 1037474"/>
              <a:gd name="connsiteX1" fmla="*/ 601735 w 1203469"/>
              <a:gd name="connsiteY1" fmla="*/ 0 h 1037474"/>
              <a:gd name="connsiteX2" fmla="*/ 1203469 w 1203469"/>
              <a:gd name="connsiteY2" fmla="*/ 1037474 h 1037474"/>
              <a:gd name="connsiteX3" fmla="*/ 0 w 1203469"/>
              <a:gd name="connsiteY3" fmla="*/ 1037474 h 1037474"/>
              <a:gd name="connsiteX0-1" fmla="*/ 0 w 1736869"/>
              <a:gd name="connsiteY0-2" fmla="*/ 1037474 h 1037474"/>
              <a:gd name="connsiteX1-3" fmla="*/ 601735 w 1736869"/>
              <a:gd name="connsiteY1-4" fmla="*/ 0 h 1037474"/>
              <a:gd name="connsiteX2-5" fmla="*/ 1736869 w 1736869"/>
              <a:gd name="connsiteY2-6" fmla="*/ 294524 h 1037474"/>
              <a:gd name="connsiteX3-7" fmla="*/ 0 w 1736869"/>
              <a:gd name="connsiteY3-8" fmla="*/ 1037474 h 1037474"/>
              <a:gd name="connsiteX0-9" fmla="*/ 369815 w 1135134"/>
              <a:gd name="connsiteY0-10" fmla="*/ 675524 h 675524"/>
              <a:gd name="connsiteX1-11" fmla="*/ 0 w 1135134"/>
              <a:gd name="connsiteY1-12" fmla="*/ 0 h 675524"/>
              <a:gd name="connsiteX2-13" fmla="*/ 1135134 w 1135134"/>
              <a:gd name="connsiteY2-14" fmla="*/ 294524 h 675524"/>
              <a:gd name="connsiteX3-15" fmla="*/ 369815 w 1135134"/>
              <a:gd name="connsiteY3-16" fmla="*/ 675524 h 675524"/>
              <a:gd name="connsiteX0-17" fmla="*/ 0 w 765319"/>
              <a:gd name="connsiteY0-18" fmla="*/ 1666124 h 1666124"/>
              <a:gd name="connsiteX1-19" fmla="*/ 87385 w 765319"/>
              <a:gd name="connsiteY1-20" fmla="*/ 0 h 1666124"/>
              <a:gd name="connsiteX2-21" fmla="*/ 765319 w 765319"/>
              <a:gd name="connsiteY2-22" fmla="*/ 1285124 h 1666124"/>
              <a:gd name="connsiteX3-23" fmla="*/ 0 w 765319"/>
              <a:gd name="connsiteY3-24" fmla="*/ 1666124 h 16661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765319" h="1666124">
                <a:moveTo>
                  <a:pt x="0" y="1666124"/>
                </a:moveTo>
                <a:lnTo>
                  <a:pt x="87385" y="0"/>
                </a:lnTo>
                <a:lnTo>
                  <a:pt x="765319" y="1285124"/>
                </a:lnTo>
                <a:lnTo>
                  <a:pt x="0" y="16661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9647266" y="484777"/>
            <a:ext cx="1883228" cy="1883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solidFill>
                  <a:srgbClr val="4D86B3"/>
                </a:solidFill>
              </a:rPr>
              <a:t>主播排行</a:t>
            </a:r>
          </a:p>
        </p:txBody>
      </p:sp>
      <p:sp>
        <p:nvSpPr>
          <p:cNvPr id="35" name="等腰三角形 26"/>
          <p:cNvSpPr/>
          <p:nvPr/>
        </p:nvSpPr>
        <p:spPr>
          <a:xfrm rot="5400000">
            <a:off x="354599" y="4137721"/>
            <a:ext cx="708360" cy="802557"/>
          </a:xfrm>
          <a:custGeom>
            <a:avLst/>
            <a:gdLst>
              <a:gd name="connsiteX0" fmla="*/ 0 w 1203469"/>
              <a:gd name="connsiteY0" fmla="*/ 1037474 h 1037474"/>
              <a:gd name="connsiteX1" fmla="*/ 601735 w 1203469"/>
              <a:gd name="connsiteY1" fmla="*/ 0 h 1037474"/>
              <a:gd name="connsiteX2" fmla="*/ 1203469 w 1203469"/>
              <a:gd name="connsiteY2" fmla="*/ 1037474 h 1037474"/>
              <a:gd name="connsiteX3" fmla="*/ 0 w 1203469"/>
              <a:gd name="connsiteY3" fmla="*/ 1037474 h 1037474"/>
              <a:gd name="connsiteX0-1" fmla="*/ 0 w 1736869"/>
              <a:gd name="connsiteY0-2" fmla="*/ 1037474 h 1037474"/>
              <a:gd name="connsiteX1-3" fmla="*/ 601735 w 1736869"/>
              <a:gd name="connsiteY1-4" fmla="*/ 0 h 1037474"/>
              <a:gd name="connsiteX2-5" fmla="*/ 1736869 w 1736869"/>
              <a:gd name="connsiteY2-6" fmla="*/ 294524 h 1037474"/>
              <a:gd name="connsiteX3-7" fmla="*/ 0 w 1736869"/>
              <a:gd name="connsiteY3-8" fmla="*/ 1037474 h 1037474"/>
              <a:gd name="connsiteX0-9" fmla="*/ 369815 w 1135134"/>
              <a:gd name="connsiteY0-10" fmla="*/ 675524 h 675524"/>
              <a:gd name="connsiteX1-11" fmla="*/ 0 w 1135134"/>
              <a:gd name="connsiteY1-12" fmla="*/ 0 h 675524"/>
              <a:gd name="connsiteX2-13" fmla="*/ 1135134 w 1135134"/>
              <a:gd name="connsiteY2-14" fmla="*/ 294524 h 675524"/>
              <a:gd name="connsiteX3-15" fmla="*/ 369815 w 1135134"/>
              <a:gd name="connsiteY3-16" fmla="*/ 675524 h 675524"/>
              <a:gd name="connsiteX0-17" fmla="*/ 369815 w 1135134"/>
              <a:gd name="connsiteY0-18" fmla="*/ 675524 h 675524"/>
              <a:gd name="connsiteX1-19" fmla="*/ 0 w 1135134"/>
              <a:gd name="connsiteY1-20" fmla="*/ 0 h 675524"/>
              <a:gd name="connsiteX2-21" fmla="*/ 1135134 w 1135134"/>
              <a:gd name="connsiteY2-22" fmla="*/ 391312 h 675524"/>
              <a:gd name="connsiteX3-23" fmla="*/ 369815 w 1135134"/>
              <a:gd name="connsiteY3-24" fmla="*/ 675524 h 675524"/>
              <a:gd name="connsiteX0-25" fmla="*/ 369815 w 1199659"/>
              <a:gd name="connsiteY0-26" fmla="*/ 675524 h 1359189"/>
              <a:gd name="connsiteX1-27" fmla="*/ 0 w 1199659"/>
              <a:gd name="connsiteY1-28" fmla="*/ 0 h 1359189"/>
              <a:gd name="connsiteX2-29" fmla="*/ 1199659 w 1199659"/>
              <a:gd name="connsiteY2-30" fmla="*/ 1359189 h 1359189"/>
              <a:gd name="connsiteX3-31" fmla="*/ 369815 w 1199659"/>
              <a:gd name="connsiteY3-32" fmla="*/ 675524 h 135918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99659" h="1359189">
                <a:moveTo>
                  <a:pt x="369815" y="675524"/>
                </a:moveTo>
                <a:lnTo>
                  <a:pt x="0" y="0"/>
                </a:lnTo>
                <a:lnTo>
                  <a:pt x="1199659" y="1359189"/>
                </a:lnTo>
                <a:lnTo>
                  <a:pt x="369815" y="6755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26"/>
          <p:cNvSpPr/>
          <p:nvPr/>
        </p:nvSpPr>
        <p:spPr>
          <a:xfrm rot="8958318">
            <a:off x="1751403" y="4916687"/>
            <a:ext cx="277156" cy="164937"/>
          </a:xfrm>
          <a:custGeom>
            <a:avLst/>
            <a:gdLst>
              <a:gd name="connsiteX0" fmla="*/ 0 w 1203469"/>
              <a:gd name="connsiteY0" fmla="*/ 1037474 h 1037474"/>
              <a:gd name="connsiteX1" fmla="*/ 601735 w 1203469"/>
              <a:gd name="connsiteY1" fmla="*/ 0 h 1037474"/>
              <a:gd name="connsiteX2" fmla="*/ 1203469 w 1203469"/>
              <a:gd name="connsiteY2" fmla="*/ 1037474 h 1037474"/>
              <a:gd name="connsiteX3" fmla="*/ 0 w 1203469"/>
              <a:gd name="connsiteY3" fmla="*/ 1037474 h 1037474"/>
              <a:gd name="connsiteX0-1" fmla="*/ 0 w 1736869"/>
              <a:gd name="connsiteY0-2" fmla="*/ 1037474 h 1037474"/>
              <a:gd name="connsiteX1-3" fmla="*/ 601735 w 1736869"/>
              <a:gd name="connsiteY1-4" fmla="*/ 0 h 1037474"/>
              <a:gd name="connsiteX2-5" fmla="*/ 1736869 w 1736869"/>
              <a:gd name="connsiteY2-6" fmla="*/ 294524 h 1037474"/>
              <a:gd name="connsiteX3-7" fmla="*/ 0 w 1736869"/>
              <a:gd name="connsiteY3-8" fmla="*/ 1037474 h 1037474"/>
              <a:gd name="connsiteX0-9" fmla="*/ 369815 w 1135134"/>
              <a:gd name="connsiteY0-10" fmla="*/ 675524 h 675524"/>
              <a:gd name="connsiteX1-11" fmla="*/ 0 w 1135134"/>
              <a:gd name="connsiteY1-12" fmla="*/ 0 h 675524"/>
              <a:gd name="connsiteX2-13" fmla="*/ 1135134 w 1135134"/>
              <a:gd name="connsiteY2-14" fmla="*/ 294524 h 675524"/>
              <a:gd name="connsiteX3-15" fmla="*/ 369815 w 1135134"/>
              <a:gd name="connsiteY3-16" fmla="*/ 675524 h 6755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35134" h="675524">
                <a:moveTo>
                  <a:pt x="369815" y="675524"/>
                </a:moveTo>
                <a:lnTo>
                  <a:pt x="0" y="0"/>
                </a:lnTo>
                <a:lnTo>
                  <a:pt x="1135134" y="294524"/>
                </a:lnTo>
                <a:lnTo>
                  <a:pt x="369815" y="6755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26"/>
          <p:cNvSpPr/>
          <p:nvPr/>
        </p:nvSpPr>
        <p:spPr>
          <a:xfrm flipV="1">
            <a:off x="4016497" y="484777"/>
            <a:ext cx="261299" cy="284735"/>
          </a:xfrm>
          <a:custGeom>
            <a:avLst/>
            <a:gdLst>
              <a:gd name="connsiteX0" fmla="*/ 0 w 1203469"/>
              <a:gd name="connsiteY0" fmla="*/ 1037474 h 1037474"/>
              <a:gd name="connsiteX1" fmla="*/ 601735 w 1203469"/>
              <a:gd name="connsiteY1" fmla="*/ 0 h 1037474"/>
              <a:gd name="connsiteX2" fmla="*/ 1203469 w 1203469"/>
              <a:gd name="connsiteY2" fmla="*/ 1037474 h 1037474"/>
              <a:gd name="connsiteX3" fmla="*/ 0 w 1203469"/>
              <a:gd name="connsiteY3" fmla="*/ 1037474 h 1037474"/>
              <a:gd name="connsiteX0-1" fmla="*/ 0 w 1736869"/>
              <a:gd name="connsiteY0-2" fmla="*/ 1037474 h 1037474"/>
              <a:gd name="connsiteX1-3" fmla="*/ 601735 w 1736869"/>
              <a:gd name="connsiteY1-4" fmla="*/ 0 h 1037474"/>
              <a:gd name="connsiteX2-5" fmla="*/ 1736869 w 1736869"/>
              <a:gd name="connsiteY2-6" fmla="*/ 294524 h 1037474"/>
              <a:gd name="connsiteX3-7" fmla="*/ 0 w 1736869"/>
              <a:gd name="connsiteY3-8" fmla="*/ 1037474 h 1037474"/>
              <a:gd name="connsiteX0-9" fmla="*/ 369815 w 1135134"/>
              <a:gd name="connsiteY0-10" fmla="*/ 675524 h 675524"/>
              <a:gd name="connsiteX1-11" fmla="*/ 0 w 1135134"/>
              <a:gd name="connsiteY1-12" fmla="*/ 0 h 675524"/>
              <a:gd name="connsiteX2-13" fmla="*/ 1135134 w 1135134"/>
              <a:gd name="connsiteY2-14" fmla="*/ 294524 h 675524"/>
              <a:gd name="connsiteX3-15" fmla="*/ 369815 w 1135134"/>
              <a:gd name="connsiteY3-16" fmla="*/ 675524 h 675524"/>
              <a:gd name="connsiteX0-17" fmla="*/ 0 w 765319"/>
              <a:gd name="connsiteY0-18" fmla="*/ 1666124 h 1666124"/>
              <a:gd name="connsiteX1-19" fmla="*/ 87385 w 765319"/>
              <a:gd name="connsiteY1-20" fmla="*/ 0 h 1666124"/>
              <a:gd name="connsiteX2-21" fmla="*/ 765319 w 765319"/>
              <a:gd name="connsiteY2-22" fmla="*/ 1285124 h 1666124"/>
              <a:gd name="connsiteX3-23" fmla="*/ 0 w 765319"/>
              <a:gd name="connsiteY3-24" fmla="*/ 1666124 h 1666124"/>
              <a:gd name="connsiteX0-25" fmla="*/ 0 w 765319"/>
              <a:gd name="connsiteY0-26" fmla="*/ 381000 h 833962"/>
              <a:gd name="connsiteX1-27" fmla="*/ 726014 w 765319"/>
              <a:gd name="connsiteY1-28" fmla="*/ 833962 h 833962"/>
              <a:gd name="connsiteX2-29" fmla="*/ 765319 w 765319"/>
              <a:gd name="connsiteY2-30" fmla="*/ 0 h 833962"/>
              <a:gd name="connsiteX3-31" fmla="*/ 0 w 765319"/>
              <a:gd name="connsiteY3-32" fmla="*/ 381000 h 8339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765319" h="833962">
                <a:moveTo>
                  <a:pt x="0" y="381000"/>
                </a:moveTo>
                <a:lnTo>
                  <a:pt x="726014" y="833962"/>
                </a:lnTo>
                <a:lnTo>
                  <a:pt x="765319" y="0"/>
                </a:lnTo>
                <a:lnTo>
                  <a:pt x="0" y="381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7424348" y="4134185"/>
            <a:ext cx="4767652" cy="4702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kern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成员：郭渝洛 李师师 王蕊 王汉英</a:t>
            </a:r>
            <a:endParaRPr lang="en-US" altLang="zh-CN" sz="2400" b="1" kern="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pyright Notice"/>
          <p:cNvSpPr/>
          <p:nvPr/>
        </p:nvSpPr>
        <p:spPr bwMode="auto">
          <a:xfrm>
            <a:off x="4272023" y="601770"/>
            <a:ext cx="3647968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爬取网易</a:t>
            </a:r>
            <a:r>
              <a:rPr lang="en-US" altLang="zh-CN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cc</a:t>
            </a:r>
            <a:r>
              <a:rPr lang="zh-CN" altLang="en-US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直播平台数据</a:t>
            </a:r>
            <a:endParaRPr lang="en-US" sz="24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90551" y="1238250"/>
            <a:ext cx="11010900" cy="0"/>
          </a:xfrm>
          <a:prstGeom prst="line">
            <a:avLst/>
          </a:prstGeom>
          <a:ln>
            <a:solidFill>
              <a:srgbClr val="113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8915401" y="704136"/>
            <a:ext cx="2247900" cy="534114"/>
            <a:chOff x="2028559" y="4443106"/>
            <a:chExt cx="10163441" cy="2414894"/>
          </a:xfrm>
        </p:grpSpPr>
        <p:grpSp>
          <p:nvGrpSpPr>
            <p:cNvPr id="5" name="组合 4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6" name="等腰三角形 5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任意多边形 6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9" name="等腰三角形 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12" name="等腰三角形 11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 12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15" name="等腰三角形 1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18" name="等腰三角形 17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 flipH="1">
            <a:off x="742951" y="704136"/>
            <a:ext cx="2247900" cy="534114"/>
            <a:chOff x="2028559" y="4443106"/>
            <a:chExt cx="10163441" cy="2414894"/>
          </a:xfrm>
        </p:grpSpPr>
        <p:grpSp>
          <p:nvGrpSpPr>
            <p:cNvPr id="22" name="组合 21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35" name="等腰三角形 3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 3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33" name="等腰三角形 32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33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31" name="等腰三角形 3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 31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29" name="等腰三角形 2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 2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27" name="等腰三角形 2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 27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37" name="图片 36">
            <a:extLst>
              <a:ext uri="{FF2B5EF4-FFF2-40B4-BE49-F238E27FC236}">
                <a16:creationId xmlns:a16="http://schemas.microsoft.com/office/drawing/2014/main" id="{386929CF-3D37-42A0-90D1-966BCF180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900" y="1352164"/>
            <a:ext cx="4862107" cy="5505836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C8AA5662-2990-43AF-80CF-B862BFF35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352164"/>
            <a:ext cx="4178551" cy="55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475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pyright Notice"/>
          <p:cNvSpPr/>
          <p:nvPr/>
        </p:nvSpPr>
        <p:spPr bwMode="auto">
          <a:xfrm>
            <a:off x="4484421" y="601770"/>
            <a:ext cx="3223172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爬取龙珠直播平台数据</a:t>
            </a:r>
            <a:endParaRPr lang="en-US" sz="24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90551" y="1238250"/>
            <a:ext cx="11010900" cy="0"/>
          </a:xfrm>
          <a:prstGeom prst="line">
            <a:avLst/>
          </a:prstGeom>
          <a:ln>
            <a:solidFill>
              <a:srgbClr val="113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8915401" y="704136"/>
            <a:ext cx="2247900" cy="534114"/>
            <a:chOff x="2028559" y="4443106"/>
            <a:chExt cx="10163441" cy="2414894"/>
          </a:xfrm>
        </p:grpSpPr>
        <p:grpSp>
          <p:nvGrpSpPr>
            <p:cNvPr id="5" name="组合 4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6" name="等腰三角形 5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任意多边形 6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9" name="等腰三角形 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12" name="等腰三角形 11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 12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15" name="等腰三角形 1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18" name="等腰三角形 17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 flipH="1">
            <a:off x="742951" y="704136"/>
            <a:ext cx="2247900" cy="534114"/>
            <a:chOff x="2028559" y="4443106"/>
            <a:chExt cx="10163441" cy="2414894"/>
          </a:xfrm>
        </p:grpSpPr>
        <p:grpSp>
          <p:nvGrpSpPr>
            <p:cNvPr id="22" name="组合 21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35" name="等腰三角形 3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 3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33" name="等腰三角形 32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33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31" name="等腰三角形 3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 31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29" name="等腰三角形 2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 2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27" name="等腰三角形 2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 27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41" name="图片 40">
            <a:extLst>
              <a:ext uri="{FF2B5EF4-FFF2-40B4-BE49-F238E27FC236}">
                <a16:creationId xmlns:a16="http://schemas.microsoft.com/office/drawing/2014/main" id="{DCDFD3F4-5F0C-43B2-A9A3-E266443B2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901" y="1452147"/>
            <a:ext cx="4293108" cy="540585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2E5C38FF-4B6F-40E3-A65D-EC0A9278A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708" y="1452146"/>
            <a:ext cx="4724643" cy="540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723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pyright Notice"/>
          <p:cNvSpPr/>
          <p:nvPr/>
        </p:nvSpPr>
        <p:spPr bwMode="auto">
          <a:xfrm>
            <a:off x="4591822" y="601770"/>
            <a:ext cx="3008369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爬取</a:t>
            </a:r>
            <a:r>
              <a:rPr lang="en-US" altLang="zh-CN" sz="2400" b="1" cap="small" dirty="0" err="1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YY</a:t>
            </a:r>
            <a:r>
              <a:rPr lang="zh-CN" altLang="en-US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直播平台数据</a:t>
            </a:r>
            <a:endParaRPr lang="en-US" sz="24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90551" y="1238250"/>
            <a:ext cx="11010900" cy="0"/>
          </a:xfrm>
          <a:prstGeom prst="line">
            <a:avLst/>
          </a:prstGeom>
          <a:ln>
            <a:solidFill>
              <a:srgbClr val="113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8915401" y="704136"/>
            <a:ext cx="2247900" cy="534114"/>
            <a:chOff x="2028559" y="4443106"/>
            <a:chExt cx="10163441" cy="2414894"/>
          </a:xfrm>
        </p:grpSpPr>
        <p:grpSp>
          <p:nvGrpSpPr>
            <p:cNvPr id="5" name="组合 4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6" name="等腰三角形 5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任意多边形 6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9" name="等腰三角形 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12" name="等腰三角形 11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 12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15" name="等腰三角形 1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18" name="等腰三角形 17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 flipH="1">
            <a:off x="742951" y="704136"/>
            <a:ext cx="2247900" cy="534114"/>
            <a:chOff x="2028559" y="4443106"/>
            <a:chExt cx="10163441" cy="2414894"/>
          </a:xfrm>
        </p:grpSpPr>
        <p:grpSp>
          <p:nvGrpSpPr>
            <p:cNvPr id="22" name="组合 21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35" name="等腰三角形 3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 3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33" name="等腰三角形 32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33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31" name="等腰三角形 3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 31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29" name="等腰三角形 2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 2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27" name="等腰三角形 2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 27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37" name="图片 36">
            <a:extLst>
              <a:ext uri="{FF2B5EF4-FFF2-40B4-BE49-F238E27FC236}">
                <a16:creationId xmlns:a16="http://schemas.microsoft.com/office/drawing/2014/main" id="{252B785D-4413-4206-995B-1A7F012AD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901" y="1452146"/>
            <a:ext cx="4381539" cy="5405854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381F1A0E-FA6F-4863-B447-BDBC19E1A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562" y="1452146"/>
            <a:ext cx="4535789" cy="540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94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pyright Notice"/>
          <p:cNvSpPr/>
          <p:nvPr/>
        </p:nvSpPr>
        <p:spPr bwMode="auto">
          <a:xfrm>
            <a:off x="4484422" y="601770"/>
            <a:ext cx="3223172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爬取企鹅直播平台数据</a:t>
            </a:r>
            <a:endParaRPr lang="en-US" sz="24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90551" y="1238250"/>
            <a:ext cx="11010900" cy="0"/>
          </a:xfrm>
          <a:prstGeom prst="line">
            <a:avLst/>
          </a:prstGeom>
          <a:ln>
            <a:solidFill>
              <a:srgbClr val="113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8915401" y="704136"/>
            <a:ext cx="2247900" cy="534114"/>
            <a:chOff x="2028559" y="4443106"/>
            <a:chExt cx="10163441" cy="2414894"/>
          </a:xfrm>
        </p:grpSpPr>
        <p:grpSp>
          <p:nvGrpSpPr>
            <p:cNvPr id="5" name="组合 4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6" name="等腰三角形 5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任意多边形 6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9" name="等腰三角形 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12" name="等腰三角形 11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 12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15" name="等腰三角形 1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18" name="等腰三角形 17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 flipH="1">
            <a:off x="742951" y="704136"/>
            <a:ext cx="2247900" cy="534114"/>
            <a:chOff x="2028559" y="4443106"/>
            <a:chExt cx="10163441" cy="2414894"/>
          </a:xfrm>
        </p:grpSpPr>
        <p:grpSp>
          <p:nvGrpSpPr>
            <p:cNvPr id="22" name="组合 21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35" name="等腰三角形 3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 3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33" name="等腰三角形 32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33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31" name="等腰三角形 3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 31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29" name="等腰三角形 2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 2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27" name="等腰三角形 2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 27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38" name="图片 37">
            <a:extLst>
              <a:ext uri="{FF2B5EF4-FFF2-40B4-BE49-F238E27FC236}">
                <a16:creationId xmlns:a16="http://schemas.microsoft.com/office/drawing/2014/main" id="{BE9AB027-F179-4618-96CF-2CFE4CC0F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900" y="1543622"/>
            <a:ext cx="4483351" cy="5314377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52F3969B-C1C6-444B-8FF8-64EB3C73A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43622"/>
            <a:ext cx="4483351" cy="531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4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pyright Notice"/>
          <p:cNvSpPr/>
          <p:nvPr/>
        </p:nvSpPr>
        <p:spPr bwMode="auto">
          <a:xfrm>
            <a:off x="5407752" y="601770"/>
            <a:ext cx="1376513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生成词云</a:t>
            </a:r>
            <a:endParaRPr lang="en-US" sz="24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90551" y="1238250"/>
            <a:ext cx="11010900" cy="0"/>
          </a:xfrm>
          <a:prstGeom prst="line">
            <a:avLst/>
          </a:prstGeom>
          <a:ln>
            <a:solidFill>
              <a:srgbClr val="113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8915401" y="704136"/>
            <a:ext cx="2247900" cy="534114"/>
            <a:chOff x="2028559" y="4443106"/>
            <a:chExt cx="10163441" cy="2414894"/>
          </a:xfrm>
        </p:grpSpPr>
        <p:grpSp>
          <p:nvGrpSpPr>
            <p:cNvPr id="5" name="组合 4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6" name="等腰三角形 5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任意多边形 6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9" name="等腰三角形 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12" name="等腰三角形 11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 12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15" name="等腰三角形 1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18" name="等腰三角形 17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 flipH="1">
            <a:off x="742951" y="704136"/>
            <a:ext cx="2247900" cy="534114"/>
            <a:chOff x="2028559" y="4443106"/>
            <a:chExt cx="10163441" cy="2414894"/>
          </a:xfrm>
        </p:grpSpPr>
        <p:grpSp>
          <p:nvGrpSpPr>
            <p:cNvPr id="22" name="组合 21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35" name="等腰三角形 3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 3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33" name="等腰三角形 32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33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31" name="等腰三角形 3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 31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29" name="等腰三角形 2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 2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27" name="等腰三角形 2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 27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37" name="图片 36">
            <a:extLst>
              <a:ext uri="{FF2B5EF4-FFF2-40B4-BE49-F238E27FC236}">
                <a16:creationId xmlns:a16="http://schemas.microsoft.com/office/drawing/2014/main" id="{0F5F2A79-7FB9-4A77-909F-891A0B4CD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860" y="1558468"/>
            <a:ext cx="4464279" cy="529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22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pyright Notice"/>
          <p:cNvSpPr/>
          <p:nvPr/>
        </p:nvSpPr>
        <p:spPr bwMode="auto">
          <a:xfrm>
            <a:off x="3561102" y="601770"/>
            <a:ext cx="5069831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生成每年各大平台直播人数的动态图</a:t>
            </a:r>
            <a:endParaRPr lang="en-US" sz="24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90551" y="1238250"/>
            <a:ext cx="11010900" cy="0"/>
          </a:xfrm>
          <a:prstGeom prst="line">
            <a:avLst/>
          </a:prstGeom>
          <a:ln>
            <a:solidFill>
              <a:srgbClr val="113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8915401" y="704136"/>
            <a:ext cx="2247900" cy="534114"/>
            <a:chOff x="2028559" y="4443106"/>
            <a:chExt cx="10163441" cy="2414894"/>
          </a:xfrm>
        </p:grpSpPr>
        <p:grpSp>
          <p:nvGrpSpPr>
            <p:cNvPr id="5" name="组合 4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6" name="等腰三角形 5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任意多边形 6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9" name="等腰三角形 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12" name="等腰三角形 11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 12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15" name="等腰三角形 1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18" name="等腰三角形 17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 flipH="1">
            <a:off x="742951" y="704136"/>
            <a:ext cx="2247900" cy="534114"/>
            <a:chOff x="2028559" y="4443106"/>
            <a:chExt cx="10163441" cy="2414894"/>
          </a:xfrm>
        </p:grpSpPr>
        <p:grpSp>
          <p:nvGrpSpPr>
            <p:cNvPr id="22" name="组合 21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35" name="等腰三角形 3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 3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33" name="等腰三角形 32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33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31" name="等腰三角形 3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 31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29" name="等腰三角形 2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 2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27" name="等腰三角形 2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 27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38" name="图片 37">
            <a:extLst>
              <a:ext uri="{FF2B5EF4-FFF2-40B4-BE49-F238E27FC236}">
                <a16:creationId xmlns:a16="http://schemas.microsoft.com/office/drawing/2014/main" id="{E0114FF2-E7EA-43F7-9BD0-A94AD3EC7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901" y="1558466"/>
            <a:ext cx="4356081" cy="5299533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8AA2FE8F-2AEE-4B85-A35A-F237D7A04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58460"/>
            <a:ext cx="4483351" cy="529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446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pyright Notice"/>
          <p:cNvSpPr/>
          <p:nvPr/>
        </p:nvSpPr>
        <p:spPr bwMode="auto">
          <a:xfrm>
            <a:off x="3561102" y="601770"/>
            <a:ext cx="5069831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生成每年各大平台直播人数的动态图</a:t>
            </a:r>
            <a:endParaRPr lang="en-US" sz="24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90551" y="1238250"/>
            <a:ext cx="11010900" cy="0"/>
          </a:xfrm>
          <a:prstGeom prst="line">
            <a:avLst/>
          </a:prstGeom>
          <a:ln>
            <a:solidFill>
              <a:srgbClr val="113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8915401" y="704136"/>
            <a:ext cx="2247900" cy="534114"/>
            <a:chOff x="2028559" y="4443106"/>
            <a:chExt cx="10163441" cy="2414894"/>
          </a:xfrm>
        </p:grpSpPr>
        <p:grpSp>
          <p:nvGrpSpPr>
            <p:cNvPr id="5" name="组合 4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6" name="等腰三角形 5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任意多边形 6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9" name="等腰三角形 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12" name="等腰三角形 11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 12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15" name="等腰三角形 1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18" name="等腰三角形 17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 flipH="1">
            <a:off x="742951" y="704136"/>
            <a:ext cx="2247900" cy="534114"/>
            <a:chOff x="2028559" y="4443106"/>
            <a:chExt cx="10163441" cy="2414894"/>
          </a:xfrm>
        </p:grpSpPr>
        <p:grpSp>
          <p:nvGrpSpPr>
            <p:cNvPr id="22" name="组合 21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35" name="等腰三角形 3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 3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33" name="等腰三角形 32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33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31" name="等腰三角形 3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 31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29" name="等腰三角形 2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 2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27" name="等腰三角形 2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 27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37" name="图片 36">
            <a:extLst>
              <a:ext uri="{FF2B5EF4-FFF2-40B4-BE49-F238E27FC236}">
                <a16:creationId xmlns:a16="http://schemas.microsoft.com/office/drawing/2014/main" id="{0927E5E1-528E-4342-96E4-5B846A9F3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900" y="1570649"/>
            <a:ext cx="4604245" cy="5299525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BC2C06FB-B32A-4DD7-9156-A92A72BCB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857" y="1552478"/>
            <a:ext cx="4318494" cy="531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767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pyright Notice"/>
          <p:cNvSpPr/>
          <p:nvPr/>
        </p:nvSpPr>
        <p:spPr bwMode="auto">
          <a:xfrm>
            <a:off x="3868878" y="601770"/>
            <a:ext cx="4454278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生成各大平台直播人数的动态图</a:t>
            </a:r>
            <a:endParaRPr lang="en-US" sz="24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90551" y="1238250"/>
            <a:ext cx="11010900" cy="0"/>
          </a:xfrm>
          <a:prstGeom prst="line">
            <a:avLst/>
          </a:prstGeom>
          <a:ln>
            <a:solidFill>
              <a:srgbClr val="113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8915401" y="704136"/>
            <a:ext cx="2247900" cy="534114"/>
            <a:chOff x="2028559" y="4443106"/>
            <a:chExt cx="10163441" cy="2414894"/>
          </a:xfrm>
        </p:grpSpPr>
        <p:grpSp>
          <p:nvGrpSpPr>
            <p:cNvPr id="5" name="组合 4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6" name="等腰三角形 5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任意多边形 6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9" name="等腰三角形 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12" name="等腰三角形 11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 12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15" name="等腰三角形 1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18" name="等腰三角形 17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 flipH="1">
            <a:off x="742951" y="704136"/>
            <a:ext cx="2247900" cy="534114"/>
            <a:chOff x="2028559" y="4443106"/>
            <a:chExt cx="10163441" cy="2414894"/>
          </a:xfrm>
        </p:grpSpPr>
        <p:grpSp>
          <p:nvGrpSpPr>
            <p:cNvPr id="22" name="组合 21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35" name="等腰三角形 3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 3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33" name="等腰三角形 32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33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31" name="等腰三角形 3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 31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29" name="等腰三角形 2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 2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27" name="等腰三角形 2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 27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38" name="图片 37">
            <a:extLst>
              <a:ext uri="{FF2B5EF4-FFF2-40B4-BE49-F238E27FC236}">
                <a16:creationId xmlns:a16="http://schemas.microsoft.com/office/drawing/2014/main" id="{B19E6754-83CB-479C-92E5-D90D9DE03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900" y="1552479"/>
            <a:ext cx="4604243" cy="5305518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A76C31C1-CEFD-4BAC-AB56-9AEC1E72B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860" y="1552478"/>
            <a:ext cx="4318491" cy="530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68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pyright Notice"/>
          <p:cNvSpPr/>
          <p:nvPr/>
        </p:nvSpPr>
        <p:spPr bwMode="auto">
          <a:xfrm>
            <a:off x="3063153" y="601770"/>
            <a:ext cx="6065745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Django</a:t>
            </a:r>
            <a:r>
              <a:rPr lang="zh-CN" altLang="en-US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b="1" cap="small" dirty="0" err="1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ORM</a:t>
            </a:r>
            <a:r>
              <a:rPr lang="zh-CN" altLang="en-US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数据库进行前后端交互</a:t>
            </a:r>
            <a:endParaRPr lang="en-US" sz="24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90551" y="1238250"/>
            <a:ext cx="11010900" cy="0"/>
          </a:xfrm>
          <a:prstGeom prst="line">
            <a:avLst/>
          </a:prstGeom>
          <a:ln>
            <a:solidFill>
              <a:srgbClr val="113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8915401" y="704136"/>
            <a:ext cx="2247900" cy="534114"/>
            <a:chOff x="2028559" y="4443106"/>
            <a:chExt cx="10163441" cy="2414894"/>
          </a:xfrm>
        </p:grpSpPr>
        <p:grpSp>
          <p:nvGrpSpPr>
            <p:cNvPr id="5" name="组合 4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6" name="等腰三角形 5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任意多边形 6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9" name="等腰三角形 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12" name="等腰三角形 11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 12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15" name="等腰三角形 1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18" name="等腰三角形 17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 flipH="1">
            <a:off x="742951" y="704136"/>
            <a:ext cx="2247900" cy="534114"/>
            <a:chOff x="2028559" y="4443106"/>
            <a:chExt cx="10163441" cy="2414894"/>
          </a:xfrm>
        </p:grpSpPr>
        <p:grpSp>
          <p:nvGrpSpPr>
            <p:cNvPr id="22" name="组合 21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35" name="等腰三角形 3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 3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33" name="等腰三角形 32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33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31" name="等腰三角形 3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 31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29" name="等腰三角形 2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 2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27" name="等腰三角形 2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 27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37" name="图片 36">
            <a:extLst>
              <a:ext uri="{FF2B5EF4-FFF2-40B4-BE49-F238E27FC236}">
                <a16:creationId xmlns:a16="http://schemas.microsoft.com/office/drawing/2014/main" id="{A8D428C4-53D6-4918-AA03-A83B4F369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901" y="1570649"/>
            <a:ext cx="9252450" cy="528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569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pyright Notice"/>
          <p:cNvSpPr/>
          <p:nvPr/>
        </p:nvSpPr>
        <p:spPr bwMode="auto">
          <a:xfrm>
            <a:off x="3063153" y="601770"/>
            <a:ext cx="6065745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Django</a:t>
            </a:r>
            <a:r>
              <a:rPr lang="zh-CN" altLang="en-US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b="1" cap="small" dirty="0" err="1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ORM</a:t>
            </a:r>
            <a:r>
              <a:rPr lang="zh-CN" altLang="en-US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数据库进行前后端交互</a:t>
            </a:r>
            <a:endParaRPr lang="en-US" sz="24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90551" y="1238250"/>
            <a:ext cx="11010900" cy="0"/>
          </a:xfrm>
          <a:prstGeom prst="line">
            <a:avLst/>
          </a:prstGeom>
          <a:ln>
            <a:solidFill>
              <a:srgbClr val="113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8915401" y="704136"/>
            <a:ext cx="2247900" cy="534114"/>
            <a:chOff x="2028559" y="4443106"/>
            <a:chExt cx="10163441" cy="2414894"/>
          </a:xfrm>
        </p:grpSpPr>
        <p:grpSp>
          <p:nvGrpSpPr>
            <p:cNvPr id="5" name="组合 4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6" name="等腰三角形 5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任意多边形 6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9" name="等腰三角形 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12" name="等腰三角形 11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 12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15" name="等腰三角形 1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18" name="等腰三角形 17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 flipH="1">
            <a:off x="742951" y="704136"/>
            <a:ext cx="2247900" cy="534114"/>
            <a:chOff x="2028559" y="4443106"/>
            <a:chExt cx="10163441" cy="2414894"/>
          </a:xfrm>
        </p:grpSpPr>
        <p:grpSp>
          <p:nvGrpSpPr>
            <p:cNvPr id="22" name="组合 21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35" name="等腰三角形 3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 3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33" name="等腰三角形 32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33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31" name="等腰三角形 3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 31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29" name="等腰三角形 2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 2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27" name="等腰三角形 2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 27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38" name="图片 37">
            <a:extLst>
              <a:ext uri="{FF2B5EF4-FFF2-40B4-BE49-F238E27FC236}">
                <a16:creationId xmlns:a16="http://schemas.microsoft.com/office/drawing/2014/main" id="{D5448666-3508-4CB5-8EB3-881820B4A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901" y="1638521"/>
            <a:ext cx="9252450" cy="521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3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5400000">
            <a:off x="647700" y="446691"/>
            <a:ext cx="2057400" cy="1773620"/>
          </a:xfrm>
          <a:prstGeom prst="triangle">
            <a:avLst/>
          </a:prstGeom>
          <a:solidFill>
            <a:srgbClr val="4D8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rot="5400000">
            <a:off x="1534511" y="446691"/>
            <a:ext cx="2057400" cy="1773620"/>
          </a:xfrm>
          <a:prstGeom prst="triangle">
            <a:avLst/>
          </a:prstGeom>
          <a:solidFill>
            <a:srgbClr val="113A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829050" y="1010336"/>
            <a:ext cx="5391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113A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600" b="1" dirty="0">
              <a:solidFill>
                <a:srgbClr val="113A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331171" y="2813712"/>
            <a:ext cx="855280" cy="845784"/>
            <a:chOff x="1469675" y="2728606"/>
            <a:chExt cx="2187070" cy="2162788"/>
          </a:xfrm>
        </p:grpSpPr>
        <p:grpSp>
          <p:nvGrpSpPr>
            <p:cNvPr id="5" name="组合 4"/>
            <p:cNvGrpSpPr/>
            <p:nvPr/>
          </p:nvGrpSpPr>
          <p:grpSpPr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6" name="等腰三角形 5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任意多边形 6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9" name="等腰三角形 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1331171" y="4763361"/>
            <a:ext cx="855280" cy="845784"/>
            <a:chOff x="1469675" y="2728606"/>
            <a:chExt cx="2187070" cy="2162788"/>
          </a:xfrm>
        </p:grpSpPr>
        <p:grpSp>
          <p:nvGrpSpPr>
            <p:cNvPr id="13" name="组合 12"/>
            <p:cNvGrpSpPr/>
            <p:nvPr/>
          </p:nvGrpSpPr>
          <p:grpSpPr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17" name="等腰三角形 1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任意多边形 17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15" name="等腰三角形 1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3" name="Copyright Notice"/>
          <p:cNvSpPr/>
          <p:nvPr/>
        </p:nvSpPr>
        <p:spPr bwMode="auto">
          <a:xfrm>
            <a:off x="2730428" y="2970870"/>
            <a:ext cx="1786881" cy="55787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en-US" sz="32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Copyright Notice"/>
          <p:cNvSpPr/>
          <p:nvPr/>
        </p:nvSpPr>
        <p:spPr bwMode="auto">
          <a:xfrm>
            <a:off x="2746369" y="4907315"/>
            <a:ext cx="1786881" cy="55787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项目效果</a:t>
            </a:r>
            <a:endParaRPr lang="en-US" sz="32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6832369" y="2803219"/>
            <a:ext cx="855280" cy="845784"/>
            <a:chOff x="1469675" y="2728606"/>
            <a:chExt cx="2187070" cy="2162788"/>
          </a:xfrm>
        </p:grpSpPr>
        <p:grpSp>
          <p:nvGrpSpPr>
            <p:cNvPr id="36" name="组合 35"/>
            <p:cNvGrpSpPr/>
            <p:nvPr/>
          </p:nvGrpSpPr>
          <p:grpSpPr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40" name="等腰三角形 39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任意多边形 40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38" name="等腰三角形 37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任意多边形 38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6832369" y="4792226"/>
            <a:ext cx="855280" cy="845784"/>
            <a:chOff x="1469675" y="2728606"/>
            <a:chExt cx="2187070" cy="2162788"/>
          </a:xfrm>
        </p:grpSpPr>
        <p:grpSp>
          <p:nvGrpSpPr>
            <p:cNvPr id="43" name="组合 42"/>
            <p:cNvGrpSpPr/>
            <p:nvPr/>
          </p:nvGrpSpPr>
          <p:grpSpPr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47" name="等腰三角形 4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任意多边形 47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45" name="等腰三角形 4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 4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9" name="Copyright Notice"/>
          <p:cNvSpPr/>
          <p:nvPr/>
        </p:nvSpPr>
        <p:spPr bwMode="auto">
          <a:xfrm>
            <a:off x="8067642" y="2970869"/>
            <a:ext cx="1786881" cy="55787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项目内容</a:t>
            </a:r>
            <a:endParaRPr lang="en-US" sz="32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Copyright Notice"/>
          <p:cNvSpPr/>
          <p:nvPr/>
        </p:nvSpPr>
        <p:spPr bwMode="auto">
          <a:xfrm>
            <a:off x="8067641" y="4965309"/>
            <a:ext cx="1786881" cy="55787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  <a:endParaRPr lang="en-US" sz="32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pyright Notice"/>
          <p:cNvSpPr/>
          <p:nvPr/>
        </p:nvSpPr>
        <p:spPr bwMode="auto">
          <a:xfrm>
            <a:off x="4728093" y="601770"/>
            <a:ext cx="2735859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页面布局</a:t>
            </a:r>
            <a:endParaRPr lang="en-US" sz="24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90551" y="1238250"/>
            <a:ext cx="11010900" cy="0"/>
          </a:xfrm>
          <a:prstGeom prst="line">
            <a:avLst/>
          </a:prstGeom>
          <a:ln>
            <a:solidFill>
              <a:srgbClr val="113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8915401" y="704136"/>
            <a:ext cx="2247900" cy="534114"/>
            <a:chOff x="2028559" y="4443106"/>
            <a:chExt cx="10163441" cy="2414894"/>
          </a:xfrm>
        </p:grpSpPr>
        <p:grpSp>
          <p:nvGrpSpPr>
            <p:cNvPr id="5" name="组合 4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6" name="等腰三角形 5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任意多边形 6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9" name="等腰三角形 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12" name="等腰三角形 11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 12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15" name="等腰三角形 1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18" name="等腰三角形 17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 flipH="1">
            <a:off x="742951" y="704136"/>
            <a:ext cx="2247900" cy="534114"/>
            <a:chOff x="2028559" y="4443106"/>
            <a:chExt cx="10163441" cy="2414894"/>
          </a:xfrm>
        </p:grpSpPr>
        <p:grpSp>
          <p:nvGrpSpPr>
            <p:cNvPr id="22" name="组合 21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35" name="等腰三角形 3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 3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33" name="等腰三角形 32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33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31" name="等腰三角形 3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 31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29" name="等腰三角形 2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 2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27" name="等腰三角形 2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 27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37" name="图片 36">
            <a:extLst>
              <a:ext uri="{FF2B5EF4-FFF2-40B4-BE49-F238E27FC236}">
                <a16:creationId xmlns:a16="http://schemas.microsoft.com/office/drawing/2014/main" id="{2EB733C5-0F55-4561-8896-73B964EA4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726" y="1638521"/>
            <a:ext cx="4277625" cy="5219469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FF1501DF-B87F-4909-A446-BF7C9A018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528" y="1638522"/>
            <a:ext cx="4557748" cy="521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40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076451" y="2609850"/>
            <a:ext cx="8382000" cy="1771650"/>
          </a:xfrm>
          <a:custGeom>
            <a:avLst/>
            <a:gdLst>
              <a:gd name="connsiteX0" fmla="*/ 0 w 8153400"/>
              <a:gd name="connsiteY0" fmla="*/ 0 h 1428750"/>
              <a:gd name="connsiteX1" fmla="*/ 8153400 w 8153400"/>
              <a:gd name="connsiteY1" fmla="*/ 0 h 1428750"/>
              <a:gd name="connsiteX2" fmla="*/ 8153400 w 8153400"/>
              <a:gd name="connsiteY2" fmla="*/ 1428750 h 1428750"/>
              <a:gd name="connsiteX3" fmla="*/ 0 w 8153400"/>
              <a:gd name="connsiteY3" fmla="*/ 1428750 h 1428750"/>
              <a:gd name="connsiteX4" fmla="*/ 0 w 8153400"/>
              <a:gd name="connsiteY4" fmla="*/ 0 h 1428750"/>
              <a:gd name="connsiteX0-1" fmla="*/ 0 w 8382000"/>
              <a:gd name="connsiteY0-2" fmla="*/ 0 h 1771650"/>
              <a:gd name="connsiteX1-3" fmla="*/ 8153400 w 8382000"/>
              <a:gd name="connsiteY1-4" fmla="*/ 0 h 1771650"/>
              <a:gd name="connsiteX2-5" fmla="*/ 8382000 w 8382000"/>
              <a:gd name="connsiteY2-6" fmla="*/ 1771650 h 1771650"/>
              <a:gd name="connsiteX3-7" fmla="*/ 0 w 8382000"/>
              <a:gd name="connsiteY3-8" fmla="*/ 1428750 h 1771650"/>
              <a:gd name="connsiteX4-9" fmla="*/ 0 w 8382000"/>
              <a:gd name="connsiteY4-10" fmla="*/ 0 h 17716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382000" h="1771650">
                <a:moveTo>
                  <a:pt x="0" y="0"/>
                </a:moveTo>
                <a:lnTo>
                  <a:pt x="8153400" y="0"/>
                </a:lnTo>
                <a:lnTo>
                  <a:pt x="8382000" y="17716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solidFill>
            <a:srgbClr val="113A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076451" y="2609850"/>
            <a:ext cx="8153400" cy="1428750"/>
          </a:xfrm>
          <a:prstGeom prst="rect">
            <a:avLst/>
          </a:prstGeom>
          <a:solidFill>
            <a:srgbClr val="4D8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372099" y="1485900"/>
            <a:ext cx="1562100" cy="1562100"/>
          </a:xfrm>
          <a:prstGeom prst="ellipse">
            <a:avLst/>
          </a:prstGeom>
          <a:solidFill>
            <a:srgbClr val="4D86B3"/>
          </a:solidFill>
          <a:ln w="57150">
            <a:solidFill>
              <a:srgbClr val="F3C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6600" b="1" dirty="0">
                <a:solidFill>
                  <a:srgbClr val="F3C953"/>
                </a:solidFill>
              </a:rPr>
              <a:t>3</a:t>
            </a:r>
            <a:endParaRPr lang="zh-CN" altLang="en-US" sz="6600" b="1" dirty="0">
              <a:solidFill>
                <a:srgbClr val="F3C953"/>
              </a:solidFill>
            </a:endParaRPr>
          </a:p>
        </p:txBody>
      </p:sp>
      <p:sp>
        <p:nvSpPr>
          <p:cNvPr id="6" name="Copyright Notice"/>
          <p:cNvSpPr/>
          <p:nvPr/>
        </p:nvSpPr>
        <p:spPr bwMode="auto">
          <a:xfrm>
            <a:off x="5157120" y="3257551"/>
            <a:ext cx="1992066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b="1" cap="small" dirty="0">
                <a:solidFill>
                  <a:srgbClr val="F3C9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项目效果</a:t>
            </a:r>
            <a:endParaRPr lang="en-US" sz="3600" b="1" cap="small" dirty="0">
              <a:solidFill>
                <a:srgbClr val="F3C9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pyright Notice"/>
          <p:cNvSpPr/>
          <p:nvPr/>
        </p:nvSpPr>
        <p:spPr bwMode="auto">
          <a:xfrm>
            <a:off x="5407746" y="601770"/>
            <a:ext cx="1376513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首页展示</a:t>
            </a:r>
            <a:endParaRPr lang="en-US" sz="24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90551" y="1238250"/>
            <a:ext cx="11010900" cy="0"/>
          </a:xfrm>
          <a:prstGeom prst="line">
            <a:avLst/>
          </a:prstGeom>
          <a:ln>
            <a:solidFill>
              <a:srgbClr val="113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8915401" y="704136"/>
            <a:ext cx="2247900" cy="534114"/>
            <a:chOff x="2028559" y="4443106"/>
            <a:chExt cx="10163441" cy="2414894"/>
          </a:xfrm>
        </p:grpSpPr>
        <p:grpSp>
          <p:nvGrpSpPr>
            <p:cNvPr id="5" name="组合 4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6" name="等腰三角形 5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任意多边形 6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9" name="等腰三角形 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12" name="等腰三角形 11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 12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15" name="等腰三角形 1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18" name="等腰三角形 17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 flipH="1">
            <a:off x="742951" y="704136"/>
            <a:ext cx="2247900" cy="534114"/>
            <a:chOff x="2028559" y="4443106"/>
            <a:chExt cx="10163441" cy="2414894"/>
          </a:xfrm>
        </p:grpSpPr>
        <p:grpSp>
          <p:nvGrpSpPr>
            <p:cNvPr id="22" name="组合 21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35" name="等腰三角形 3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 3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33" name="等腰三角形 32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33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31" name="等腰三角形 3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 31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29" name="等腰三角形 2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 2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27" name="等腰三角形 2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 27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46" name="图片 45">
            <a:extLst>
              <a:ext uri="{FF2B5EF4-FFF2-40B4-BE49-F238E27FC236}">
                <a16:creationId xmlns:a16="http://schemas.microsoft.com/office/drawing/2014/main" id="{3C6CC66D-6E7B-4521-ABCC-1200E7F9F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114" y="1558466"/>
            <a:ext cx="8300023" cy="529953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pyright Notice"/>
          <p:cNvSpPr/>
          <p:nvPr/>
        </p:nvSpPr>
        <p:spPr bwMode="auto">
          <a:xfrm>
            <a:off x="4792199" y="601770"/>
            <a:ext cx="2607620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平台出现最多的词</a:t>
            </a:r>
            <a:endParaRPr lang="en-US" sz="24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90551" y="1238250"/>
            <a:ext cx="11010900" cy="0"/>
          </a:xfrm>
          <a:prstGeom prst="line">
            <a:avLst/>
          </a:prstGeom>
          <a:ln>
            <a:solidFill>
              <a:srgbClr val="113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8915401" y="704136"/>
            <a:ext cx="2247900" cy="534114"/>
            <a:chOff x="2028559" y="4443106"/>
            <a:chExt cx="10163441" cy="2414894"/>
          </a:xfrm>
        </p:grpSpPr>
        <p:grpSp>
          <p:nvGrpSpPr>
            <p:cNvPr id="5" name="组合 4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6" name="等腰三角形 5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任意多边形 6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9" name="等腰三角形 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12" name="等腰三角形 11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 12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15" name="等腰三角形 1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18" name="等腰三角形 17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 flipH="1">
            <a:off x="742951" y="704136"/>
            <a:ext cx="2247900" cy="534114"/>
            <a:chOff x="2028559" y="4443106"/>
            <a:chExt cx="10163441" cy="2414894"/>
          </a:xfrm>
        </p:grpSpPr>
        <p:grpSp>
          <p:nvGrpSpPr>
            <p:cNvPr id="22" name="组合 21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35" name="等腰三角形 3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 3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33" name="等腰三角形 32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33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31" name="等腰三角形 3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 31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29" name="等腰三角形 2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 2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27" name="等腰三角形 2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 27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37" name="图片 36">
            <a:extLst>
              <a:ext uri="{FF2B5EF4-FFF2-40B4-BE49-F238E27FC236}">
                <a16:creationId xmlns:a16="http://schemas.microsoft.com/office/drawing/2014/main" id="{903438C9-57B0-4678-B3CA-D4A4735D6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226" y="1352164"/>
            <a:ext cx="7219799" cy="55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577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pyright Notice"/>
          <p:cNvSpPr/>
          <p:nvPr/>
        </p:nvSpPr>
        <p:spPr bwMode="auto">
          <a:xfrm>
            <a:off x="4484424" y="601770"/>
            <a:ext cx="3223172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平台年度流量分析动图</a:t>
            </a:r>
            <a:endParaRPr lang="en-US" sz="24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90551" y="1238250"/>
            <a:ext cx="11010900" cy="0"/>
          </a:xfrm>
          <a:prstGeom prst="line">
            <a:avLst/>
          </a:prstGeom>
          <a:ln>
            <a:solidFill>
              <a:srgbClr val="113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8915401" y="704136"/>
            <a:ext cx="2247900" cy="534114"/>
            <a:chOff x="2028559" y="4443106"/>
            <a:chExt cx="10163441" cy="2414894"/>
          </a:xfrm>
        </p:grpSpPr>
        <p:grpSp>
          <p:nvGrpSpPr>
            <p:cNvPr id="5" name="组合 4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6" name="等腰三角形 5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任意多边形 6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9" name="等腰三角形 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12" name="等腰三角形 11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 12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15" name="等腰三角形 1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18" name="等腰三角形 17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 flipH="1">
            <a:off x="742951" y="704136"/>
            <a:ext cx="2247900" cy="534114"/>
            <a:chOff x="2028559" y="4443106"/>
            <a:chExt cx="10163441" cy="2414894"/>
          </a:xfrm>
        </p:grpSpPr>
        <p:grpSp>
          <p:nvGrpSpPr>
            <p:cNvPr id="22" name="组合 21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35" name="等腰三角形 3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 3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33" name="等腰三角形 32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33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31" name="等腰三角形 3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 31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29" name="等腰三角形 2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 2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27" name="等腰三角形 2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 27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3" name="1594258038906">
            <a:hlinkClick r:id="" action="ppaction://media"/>
            <a:extLst>
              <a:ext uri="{FF2B5EF4-FFF2-40B4-BE49-F238E27FC236}">
                <a16:creationId xmlns:a16="http://schemas.microsoft.com/office/drawing/2014/main" id="{2554F8FF-84A8-40D6-9E75-C3B0ACDB1D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6500" y="1352164"/>
            <a:ext cx="9670403" cy="550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23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076451" y="2609850"/>
            <a:ext cx="8382000" cy="1771650"/>
          </a:xfrm>
          <a:custGeom>
            <a:avLst/>
            <a:gdLst>
              <a:gd name="connsiteX0" fmla="*/ 0 w 8153400"/>
              <a:gd name="connsiteY0" fmla="*/ 0 h 1428750"/>
              <a:gd name="connsiteX1" fmla="*/ 8153400 w 8153400"/>
              <a:gd name="connsiteY1" fmla="*/ 0 h 1428750"/>
              <a:gd name="connsiteX2" fmla="*/ 8153400 w 8153400"/>
              <a:gd name="connsiteY2" fmla="*/ 1428750 h 1428750"/>
              <a:gd name="connsiteX3" fmla="*/ 0 w 8153400"/>
              <a:gd name="connsiteY3" fmla="*/ 1428750 h 1428750"/>
              <a:gd name="connsiteX4" fmla="*/ 0 w 8153400"/>
              <a:gd name="connsiteY4" fmla="*/ 0 h 1428750"/>
              <a:gd name="connsiteX0-1" fmla="*/ 0 w 8382000"/>
              <a:gd name="connsiteY0-2" fmla="*/ 0 h 1771650"/>
              <a:gd name="connsiteX1-3" fmla="*/ 8153400 w 8382000"/>
              <a:gd name="connsiteY1-4" fmla="*/ 0 h 1771650"/>
              <a:gd name="connsiteX2-5" fmla="*/ 8382000 w 8382000"/>
              <a:gd name="connsiteY2-6" fmla="*/ 1771650 h 1771650"/>
              <a:gd name="connsiteX3-7" fmla="*/ 0 w 8382000"/>
              <a:gd name="connsiteY3-8" fmla="*/ 1428750 h 1771650"/>
              <a:gd name="connsiteX4-9" fmla="*/ 0 w 8382000"/>
              <a:gd name="connsiteY4-10" fmla="*/ 0 h 17716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382000" h="1771650">
                <a:moveTo>
                  <a:pt x="0" y="0"/>
                </a:moveTo>
                <a:lnTo>
                  <a:pt x="8153400" y="0"/>
                </a:lnTo>
                <a:lnTo>
                  <a:pt x="8382000" y="17716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solidFill>
            <a:srgbClr val="113A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076451" y="2609850"/>
            <a:ext cx="8153400" cy="1428750"/>
          </a:xfrm>
          <a:prstGeom prst="rect">
            <a:avLst/>
          </a:prstGeom>
          <a:solidFill>
            <a:srgbClr val="4D8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372099" y="1485900"/>
            <a:ext cx="1562100" cy="1562100"/>
          </a:xfrm>
          <a:prstGeom prst="ellipse">
            <a:avLst/>
          </a:prstGeom>
          <a:solidFill>
            <a:srgbClr val="4D86B3"/>
          </a:solidFill>
          <a:ln w="57150">
            <a:solidFill>
              <a:srgbClr val="F3C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6600" b="1" dirty="0">
                <a:solidFill>
                  <a:srgbClr val="F3C953"/>
                </a:solidFill>
              </a:rPr>
              <a:t>4</a:t>
            </a:r>
            <a:endParaRPr lang="zh-CN" altLang="en-US" sz="6600" b="1" dirty="0">
              <a:solidFill>
                <a:srgbClr val="F3C953"/>
              </a:solidFill>
            </a:endParaRPr>
          </a:p>
        </p:txBody>
      </p:sp>
      <p:sp>
        <p:nvSpPr>
          <p:cNvPr id="6" name="Copyright Notice"/>
          <p:cNvSpPr/>
          <p:nvPr/>
        </p:nvSpPr>
        <p:spPr bwMode="auto">
          <a:xfrm>
            <a:off x="5157120" y="3257551"/>
            <a:ext cx="1992066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b="1" cap="small" dirty="0">
                <a:solidFill>
                  <a:srgbClr val="F3C9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  <a:endParaRPr lang="en-US" sz="3600" b="1" cap="small" dirty="0">
              <a:solidFill>
                <a:srgbClr val="F3C9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pyright Notice"/>
          <p:cNvSpPr/>
          <p:nvPr/>
        </p:nvSpPr>
        <p:spPr bwMode="auto">
          <a:xfrm>
            <a:off x="4946085" y="601770"/>
            <a:ext cx="2299842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cap="small" dirty="0">
                <a:solidFill>
                  <a:srgbClr val="113A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项目实现的功能</a:t>
            </a:r>
            <a:endParaRPr lang="en-US" sz="2400" b="1" cap="small" dirty="0">
              <a:solidFill>
                <a:srgbClr val="113A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90551" y="1238250"/>
            <a:ext cx="11010900" cy="0"/>
          </a:xfrm>
          <a:prstGeom prst="line">
            <a:avLst/>
          </a:prstGeom>
          <a:ln>
            <a:solidFill>
              <a:srgbClr val="113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8915401" y="704136"/>
            <a:ext cx="2247900" cy="534114"/>
            <a:chOff x="2028559" y="4443106"/>
            <a:chExt cx="10163441" cy="2414894"/>
          </a:xfrm>
        </p:grpSpPr>
        <p:grpSp>
          <p:nvGrpSpPr>
            <p:cNvPr id="5" name="组合 4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6" name="等腰三角形 5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任意多边形 6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9" name="等腰三角形 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12" name="等腰三角形 11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 12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15" name="等腰三角形 1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18" name="等腰三角形 17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 flipH="1">
            <a:off x="742951" y="704136"/>
            <a:ext cx="2247900" cy="534114"/>
            <a:chOff x="2028559" y="4443106"/>
            <a:chExt cx="10163441" cy="2414894"/>
          </a:xfrm>
        </p:grpSpPr>
        <p:grpSp>
          <p:nvGrpSpPr>
            <p:cNvPr id="22" name="组合 21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35" name="等腰三角形 3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 3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33" name="等腰三角形 32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33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31" name="等腰三角形 3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 31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29" name="等腰三角形 2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 2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27" name="等腰三角形 2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 27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7" name="Freeform 5"/>
          <p:cNvSpPr>
            <a:spLocks noEditPoints="1"/>
          </p:cNvSpPr>
          <p:nvPr/>
        </p:nvSpPr>
        <p:spPr bwMode="auto">
          <a:xfrm>
            <a:off x="4726615" y="5834141"/>
            <a:ext cx="857040" cy="806625"/>
          </a:xfrm>
          <a:custGeom>
            <a:avLst/>
            <a:gdLst>
              <a:gd name="T0" fmla="*/ 142 w 173"/>
              <a:gd name="T1" fmla="*/ 136 h 163"/>
              <a:gd name="T2" fmla="*/ 134 w 173"/>
              <a:gd name="T3" fmla="*/ 64 h 163"/>
              <a:gd name="T4" fmla="*/ 149 w 173"/>
              <a:gd name="T5" fmla="*/ 31 h 163"/>
              <a:gd name="T6" fmla="*/ 156 w 173"/>
              <a:gd name="T7" fmla="*/ 56 h 163"/>
              <a:gd name="T8" fmla="*/ 161 w 173"/>
              <a:gd name="T9" fmla="*/ 91 h 163"/>
              <a:gd name="T10" fmla="*/ 144 w 173"/>
              <a:gd name="T11" fmla="*/ 150 h 163"/>
              <a:gd name="T12" fmla="*/ 125 w 173"/>
              <a:gd name="T13" fmla="*/ 125 h 163"/>
              <a:gd name="T14" fmla="*/ 131 w 173"/>
              <a:gd name="T15" fmla="*/ 138 h 163"/>
              <a:gd name="T16" fmla="*/ 127 w 173"/>
              <a:gd name="T17" fmla="*/ 144 h 163"/>
              <a:gd name="T18" fmla="*/ 131 w 173"/>
              <a:gd name="T19" fmla="*/ 134 h 163"/>
              <a:gd name="T20" fmla="*/ 125 w 173"/>
              <a:gd name="T21" fmla="*/ 122 h 163"/>
              <a:gd name="T22" fmla="*/ 125 w 173"/>
              <a:gd name="T23" fmla="*/ 137 h 163"/>
              <a:gd name="T24" fmla="*/ 121 w 173"/>
              <a:gd name="T25" fmla="*/ 145 h 163"/>
              <a:gd name="T26" fmla="*/ 125 w 173"/>
              <a:gd name="T27" fmla="*/ 160 h 163"/>
              <a:gd name="T28" fmla="*/ 111 w 173"/>
              <a:gd name="T29" fmla="*/ 126 h 163"/>
              <a:gd name="T30" fmla="*/ 110 w 173"/>
              <a:gd name="T31" fmla="*/ 131 h 163"/>
              <a:gd name="T32" fmla="*/ 121 w 173"/>
              <a:gd name="T33" fmla="*/ 156 h 163"/>
              <a:gd name="T34" fmla="*/ 112 w 173"/>
              <a:gd name="T35" fmla="*/ 155 h 163"/>
              <a:gd name="T36" fmla="*/ 104 w 173"/>
              <a:gd name="T37" fmla="*/ 113 h 163"/>
              <a:gd name="T38" fmla="*/ 110 w 173"/>
              <a:gd name="T39" fmla="*/ 142 h 163"/>
              <a:gd name="T40" fmla="*/ 104 w 173"/>
              <a:gd name="T41" fmla="*/ 151 h 163"/>
              <a:gd name="T42" fmla="*/ 104 w 173"/>
              <a:gd name="T43" fmla="*/ 113 h 163"/>
              <a:gd name="T44" fmla="*/ 102 w 173"/>
              <a:gd name="T45" fmla="*/ 134 h 163"/>
              <a:gd name="T46" fmla="*/ 104 w 173"/>
              <a:gd name="T47" fmla="*/ 126 h 163"/>
              <a:gd name="T48" fmla="*/ 97 w 173"/>
              <a:gd name="T49" fmla="*/ 26 h 163"/>
              <a:gd name="T50" fmla="*/ 94 w 173"/>
              <a:gd name="T51" fmla="*/ 109 h 163"/>
              <a:gd name="T52" fmla="*/ 78 w 173"/>
              <a:gd name="T53" fmla="*/ 133 h 163"/>
              <a:gd name="T54" fmla="*/ 78 w 173"/>
              <a:gd name="T55" fmla="*/ 116 h 163"/>
              <a:gd name="T56" fmla="*/ 78 w 173"/>
              <a:gd name="T57" fmla="*/ 52 h 163"/>
              <a:gd name="T58" fmla="*/ 78 w 173"/>
              <a:gd name="T59" fmla="*/ 18 h 163"/>
              <a:gd name="T60" fmla="*/ 74 w 173"/>
              <a:gd name="T61" fmla="*/ 50 h 163"/>
              <a:gd name="T62" fmla="*/ 77 w 173"/>
              <a:gd name="T63" fmla="*/ 122 h 163"/>
              <a:gd name="T64" fmla="*/ 78 w 173"/>
              <a:gd name="T65" fmla="*/ 114 h 163"/>
              <a:gd name="T66" fmla="*/ 74 w 173"/>
              <a:gd name="T67" fmla="*/ 140 h 163"/>
              <a:gd name="T68" fmla="*/ 63 w 173"/>
              <a:gd name="T69" fmla="*/ 11 h 163"/>
              <a:gd name="T70" fmla="*/ 74 w 173"/>
              <a:gd name="T71" fmla="*/ 114 h 163"/>
              <a:gd name="T72" fmla="*/ 74 w 173"/>
              <a:gd name="T73" fmla="*/ 131 h 163"/>
              <a:gd name="T74" fmla="*/ 62 w 173"/>
              <a:gd name="T75" fmla="*/ 131 h 163"/>
              <a:gd name="T76" fmla="*/ 68 w 173"/>
              <a:gd name="T77" fmla="*/ 118 h 163"/>
              <a:gd name="T78" fmla="*/ 62 w 173"/>
              <a:gd name="T79" fmla="*/ 94 h 163"/>
              <a:gd name="T80" fmla="*/ 62 w 173"/>
              <a:gd name="T81" fmla="*/ 45 h 163"/>
              <a:gd name="T82" fmla="*/ 57 w 173"/>
              <a:gd name="T83" fmla="*/ 107 h 163"/>
              <a:gd name="T84" fmla="*/ 62 w 173"/>
              <a:gd name="T85" fmla="*/ 130 h 163"/>
              <a:gd name="T86" fmla="*/ 51 w 173"/>
              <a:gd name="T87" fmla="*/ 121 h 163"/>
              <a:gd name="T88" fmla="*/ 58 w 173"/>
              <a:gd name="T89" fmla="*/ 0 h 163"/>
              <a:gd name="T90" fmla="*/ 34 w 173"/>
              <a:gd name="T91" fmla="*/ 117 h 163"/>
              <a:gd name="T92" fmla="*/ 34 w 173"/>
              <a:gd name="T93" fmla="*/ 93 h 163"/>
              <a:gd name="T94" fmla="*/ 44 w 173"/>
              <a:gd name="T95" fmla="*/ 31 h 163"/>
              <a:gd name="T96" fmla="*/ 24 w 173"/>
              <a:gd name="T97" fmla="*/ 43 h 163"/>
              <a:gd name="T98" fmla="*/ 25 w 173"/>
              <a:gd name="T99" fmla="*/ 92 h 163"/>
              <a:gd name="T100" fmla="*/ 34 w 173"/>
              <a:gd name="T101" fmla="*/ 110 h 163"/>
              <a:gd name="T102" fmla="*/ 23 w 173"/>
              <a:gd name="T103" fmla="*/ 99 h 163"/>
              <a:gd name="T104" fmla="*/ 23 w 173"/>
              <a:gd name="T105" fmla="*/ 118 h 163"/>
              <a:gd name="T106" fmla="*/ 15 w 173"/>
              <a:gd name="T107" fmla="*/ 90 h 163"/>
              <a:gd name="T108" fmla="*/ 8 w 173"/>
              <a:gd name="T109" fmla="*/ 105 h 163"/>
              <a:gd name="T110" fmla="*/ 23 w 173"/>
              <a:gd name="T111" fmla="*/ 107 h 163"/>
              <a:gd name="T112" fmla="*/ 16 w 173"/>
              <a:gd name="T113" fmla="*/ 116 h 163"/>
              <a:gd name="T114" fmla="*/ 23 w 173"/>
              <a:gd name="T115" fmla="*/ 42 h 163"/>
              <a:gd name="T116" fmla="*/ 20 w 173"/>
              <a:gd name="T117" fmla="*/ 41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73" h="163">
                <a:moveTo>
                  <a:pt x="131" y="162"/>
                </a:moveTo>
                <a:cubicBezTo>
                  <a:pt x="131" y="158"/>
                  <a:pt x="131" y="158"/>
                  <a:pt x="131" y="158"/>
                </a:cubicBezTo>
                <a:cubicBezTo>
                  <a:pt x="132" y="158"/>
                  <a:pt x="133" y="157"/>
                  <a:pt x="134" y="157"/>
                </a:cubicBezTo>
                <a:cubicBezTo>
                  <a:pt x="131" y="151"/>
                  <a:pt x="131" y="151"/>
                  <a:pt x="131" y="151"/>
                </a:cubicBezTo>
                <a:cubicBezTo>
                  <a:pt x="131" y="145"/>
                  <a:pt x="131" y="145"/>
                  <a:pt x="131" y="145"/>
                </a:cubicBezTo>
                <a:cubicBezTo>
                  <a:pt x="140" y="150"/>
                  <a:pt x="140" y="150"/>
                  <a:pt x="140" y="150"/>
                </a:cubicBezTo>
                <a:cubicBezTo>
                  <a:pt x="142" y="148"/>
                  <a:pt x="142" y="145"/>
                  <a:pt x="143" y="143"/>
                </a:cubicBezTo>
                <a:cubicBezTo>
                  <a:pt x="143" y="140"/>
                  <a:pt x="143" y="138"/>
                  <a:pt x="142" y="136"/>
                </a:cubicBezTo>
                <a:cubicBezTo>
                  <a:pt x="131" y="138"/>
                  <a:pt x="131" y="138"/>
                  <a:pt x="131" y="138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37" y="128"/>
                  <a:pt x="137" y="128"/>
                  <a:pt x="137" y="128"/>
                </a:cubicBezTo>
                <a:cubicBezTo>
                  <a:pt x="131" y="125"/>
                  <a:pt x="131" y="125"/>
                  <a:pt x="131" y="125"/>
                </a:cubicBezTo>
                <a:cubicBezTo>
                  <a:pt x="131" y="125"/>
                  <a:pt x="131" y="125"/>
                  <a:pt x="131" y="125"/>
                </a:cubicBezTo>
                <a:cubicBezTo>
                  <a:pt x="131" y="71"/>
                  <a:pt x="131" y="71"/>
                  <a:pt x="131" y="71"/>
                </a:cubicBezTo>
                <a:cubicBezTo>
                  <a:pt x="134" y="64"/>
                  <a:pt x="134" y="64"/>
                  <a:pt x="134" y="64"/>
                </a:cubicBezTo>
                <a:cubicBezTo>
                  <a:pt x="134" y="64"/>
                  <a:pt x="134" y="64"/>
                  <a:pt x="134" y="64"/>
                </a:cubicBezTo>
                <a:cubicBezTo>
                  <a:pt x="135" y="47"/>
                  <a:pt x="135" y="47"/>
                  <a:pt x="135" y="47"/>
                </a:cubicBezTo>
                <a:cubicBezTo>
                  <a:pt x="135" y="47"/>
                  <a:pt x="135" y="47"/>
                  <a:pt x="135" y="47"/>
                </a:cubicBezTo>
                <a:cubicBezTo>
                  <a:pt x="134" y="46"/>
                  <a:pt x="134" y="45"/>
                  <a:pt x="134" y="45"/>
                </a:cubicBezTo>
                <a:cubicBezTo>
                  <a:pt x="135" y="44"/>
                  <a:pt x="135" y="43"/>
                  <a:pt x="136" y="44"/>
                </a:cubicBezTo>
                <a:cubicBezTo>
                  <a:pt x="137" y="44"/>
                  <a:pt x="137" y="44"/>
                  <a:pt x="137" y="44"/>
                </a:cubicBezTo>
                <a:cubicBezTo>
                  <a:pt x="148" y="33"/>
                  <a:pt x="148" y="33"/>
                  <a:pt x="148" y="33"/>
                </a:cubicBezTo>
                <a:cubicBezTo>
                  <a:pt x="148" y="33"/>
                  <a:pt x="148" y="32"/>
                  <a:pt x="148" y="32"/>
                </a:cubicBezTo>
                <a:cubicBezTo>
                  <a:pt x="148" y="31"/>
                  <a:pt x="148" y="31"/>
                  <a:pt x="149" y="31"/>
                </a:cubicBezTo>
                <a:cubicBezTo>
                  <a:pt x="159" y="35"/>
                  <a:pt x="159" y="35"/>
                  <a:pt x="159" y="35"/>
                </a:cubicBezTo>
                <a:cubicBezTo>
                  <a:pt x="159" y="35"/>
                  <a:pt x="159" y="36"/>
                  <a:pt x="159" y="37"/>
                </a:cubicBezTo>
                <a:cubicBezTo>
                  <a:pt x="159" y="37"/>
                  <a:pt x="158" y="37"/>
                  <a:pt x="158" y="37"/>
                </a:cubicBezTo>
                <a:cubicBezTo>
                  <a:pt x="157" y="53"/>
                  <a:pt x="157" y="53"/>
                  <a:pt x="157" y="53"/>
                </a:cubicBezTo>
                <a:cubicBezTo>
                  <a:pt x="158" y="53"/>
                  <a:pt x="158" y="53"/>
                  <a:pt x="158" y="53"/>
                </a:cubicBezTo>
                <a:cubicBezTo>
                  <a:pt x="158" y="54"/>
                  <a:pt x="158" y="55"/>
                  <a:pt x="158" y="55"/>
                </a:cubicBezTo>
                <a:cubicBezTo>
                  <a:pt x="158" y="56"/>
                  <a:pt x="157" y="57"/>
                  <a:pt x="156" y="56"/>
                </a:cubicBezTo>
                <a:cubicBezTo>
                  <a:pt x="156" y="56"/>
                  <a:pt x="156" y="56"/>
                  <a:pt x="156" y="56"/>
                </a:cubicBezTo>
                <a:cubicBezTo>
                  <a:pt x="144" y="68"/>
                  <a:pt x="144" y="68"/>
                  <a:pt x="144" y="68"/>
                </a:cubicBezTo>
                <a:cubicBezTo>
                  <a:pt x="138" y="80"/>
                  <a:pt x="138" y="80"/>
                  <a:pt x="138" y="80"/>
                </a:cubicBezTo>
                <a:cubicBezTo>
                  <a:pt x="147" y="84"/>
                  <a:pt x="147" y="84"/>
                  <a:pt x="147" y="84"/>
                </a:cubicBezTo>
                <a:cubicBezTo>
                  <a:pt x="149" y="85"/>
                  <a:pt x="149" y="85"/>
                  <a:pt x="149" y="85"/>
                </a:cubicBezTo>
                <a:cubicBezTo>
                  <a:pt x="153" y="78"/>
                  <a:pt x="153" y="78"/>
                  <a:pt x="153" y="78"/>
                </a:cubicBezTo>
                <a:cubicBezTo>
                  <a:pt x="154" y="74"/>
                  <a:pt x="158" y="73"/>
                  <a:pt x="162" y="74"/>
                </a:cubicBezTo>
                <a:cubicBezTo>
                  <a:pt x="165" y="76"/>
                  <a:pt x="167" y="80"/>
                  <a:pt x="165" y="83"/>
                </a:cubicBezTo>
                <a:cubicBezTo>
                  <a:pt x="161" y="91"/>
                  <a:pt x="161" y="91"/>
                  <a:pt x="161" y="91"/>
                </a:cubicBezTo>
                <a:cubicBezTo>
                  <a:pt x="167" y="96"/>
                  <a:pt x="170" y="103"/>
                  <a:pt x="169" y="111"/>
                </a:cubicBezTo>
                <a:cubicBezTo>
                  <a:pt x="172" y="112"/>
                  <a:pt x="172" y="112"/>
                  <a:pt x="172" y="112"/>
                </a:cubicBezTo>
                <a:cubicBezTo>
                  <a:pt x="173" y="112"/>
                  <a:pt x="173" y="114"/>
                  <a:pt x="173" y="115"/>
                </a:cubicBezTo>
                <a:cubicBezTo>
                  <a:pt x="169" y="123"/>
                  <a:pt x="169" y="123"/>
                  <a:pt x="169" y="123"/>
                </a:cubicBezTo>
                <a:cubicBezTo>
                  <a:pt x="169" y="124"/>
                  <a:pt x="167" y="125"/>
                  <a:pt x="166" y="124"/>
                </a:cubicBezTo>
                <a:cubicBezTo>
                  <a:pt x="163" y="123"/>
                  <a:pt x="163" y="123"/>
                  <a:pt x="163" y="123"/>
                </a:cubicBezTo>
                <a:cubicBezTo>
                  <a:pt x="158" y="128"/>
                  <a:pt x="151" y="131"/>
                  <a:pt x="143" y="130"/>
                </a:cubicBezTo>
                <a:cubicBezTo>
                  <a:pt x="147" y="136"/>
                  <a:pt x="147" y="143"/>
                  <a:pt x="144" y="150"/>
                </a:cubicBezTo>
                <a:cubicBezTo>
                  <a:pt x="141" y="156"/>
                  <a:pt x="137" y="160"/>
                  <a:pt x="131" y="162"/>
                </a:cubicBezTo>
                <a:close/>
                <a:moveTo>
                  <a:pt x="131" y="143"/>
                </a:moveTo>
                <a:cubicBezTo>
                  <a:pt x="131" y="143"/>
                  <a:pt x="131" y="143"/>
                  <a:pt x="131" y="143"/>
                </a:cubicBezTo>
                <a:cubicBezTo>
                  <a:pt x="131" y="142"/>
                  <a:pt x="131" y="142"/>
                  <a:pt x="131" y="141"/>
                </a:cubicBezTo>
                <a:lnTo>
                  <a:pt x="131" y="143"/>
                </a:lnTo>
                <a:close/>
                <a:moveTo>
                  <a:pt x="131" y="71"/>
                </a:moveTo>
                <a:cubicBezTo>
                  <a:pt x="131" y="125"/>
                  <a:pt x="131" y="125"/>
                  <a:pt x="131" y="125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5" y="122"/>
                  <a:pt x="125" y="122"/>
                  <a:pt x="125" y="122"/>
                </a:cubicBezTo>
                <a:cubicBezTo>
                  <a:pt x="125" y="122"/>
                  <a:pt x="125" y="122"/>
                  <a:pt x="125" y="122"/>
                </a:cubicBezTo>
                <a:cubicBezTo>
                  <a:pt x="125" y="122"/>
                  <a:pt x="125" y="122"/>
                  <a:pt x="125" y="122"/>
                </a:cubicBezTo>
                <a:cubicBezTo>
                  <a:pt x="125" y="74"/>
                  <a:pt x="125" y="74"/>
                  <a:pt x="125" y="74"/>
                </a:cubicBezTo>
                <a:cubicBezTo>
                  <a:pt x="129" y="76"/>
                  <a:pt x="129" y="76"/>
                  <a:pt x="129" y="76"/>
                </a:cubicBezTo>
                <a:lnTo>
                  <a:pt x="131" y="71"/>
                </a:lnTo>
                <a:close/>
                <a:moveTo>
                  <a:pt x="131" y="134"/>
                </a:moveTo>
                <a:cubicBezTo>
                  <a:pt x="131" y="138"/>
                  <a:pt x="131" y="138"/>
                  <a:pt x="131" y="138"/>
                </a:cubicBezTo>
                <a:cubicBezTo>
                  <a:pt x="128" y="139"/>
                  <a:pt x="128" y="139"/>
                  <a:pt x="128" y="139"/>
                </a:cubicBezTo>
                <a:cubicBezTo>
                  <a:pt x="129" y="140"/>
                  <a:pt x="130" y="141"/>
                  <a:pt x="131" y="141"/>
                </a:cubicBezTo>
                <a:cubicBezTo>
                  <a:pt x="131" y="143"/>
                  <a:pt x="131" y="143"/>
                  <a:pt x="131" y="143"/>
                </a:cubicBezTo>
                <a:cubicBezTo>
                  <a:pt x="130" y="144"/>
                  <a:pt x="130" y="144"/>
                  <a:pt x="130" y="144"/>
                </a:cubicBezTo>
                <a:cubicBezTo>
                  <a:pt x="130" y="144"/>
                  <a:pt x="130" y="144"/>
                  <a:pt x="130" y="144"/>
                </a:cubicBezTo>
                <a:cubicBezTo>
                  <a:pt x="131" y="145"/>
                  <a:pt x="131" y="145"/>
                  <a:pt x="131" y="145"/>
                </a:cubicBezTo>
                <a:cubicBezTo>
                  <a:pt x="131" y="151"/>
                  <a:pt x="131" y="151"/>
                  <a:pt x="131" y="151"/>
                </a:cubicBezTo>
                <a:cubicBezTo>
                  <a:pt x="127" y="144"/>
                  <a:pt x="127" y="144"/>
                  <a:pt x="127" y="144"/>
                </a:cubicBezTo>
                <a:cubicBezTo>
                  <a:pt x="126" y="144"/>
                  <a:pt x="126" y="144"/>
                  <a:pt x="125" y="144"/>
                </a:cubicBezTo>
                <a:cubicBezTo>
                  <a:pt x="125" y="144"/>
                  <a:pt x="125" y="144"/>
                  <a:pt x="125" y="144"/>
                </a:cubicBezTo>
                <a:cubicBezTo>
                  <a:pt x="125" y="137"/>
                  <a:pt x="125" y="137"/>
                  <a:pt x="125" y="137"/>
                </a:cubicBezTo>
                <a:cubicBezTo>
                  <a:pt x="125" y="137"/>
                  <a:pt x="125" y="137"/>
                  <a:pt x="125" y="137"/>
                </a:cubicBezTo>
                <a:cubicBezTo>
                  <a:pt x="125" y="137"/>
                  <a:pt x="126" y="138"/>
                  <a:pt x="126" y="138"/>
                </a:cubicBezTo>
                <a:cubicBezTo>
                  <a:pt x="127" y="138"/>
                  <a:pt x="127" y="138"/>
                  <a:pt x="127" y="138"/>
                </a:cubicBezTo>
                <a:cubicBezTo>
                  <a:pt x="127" y="138"/>
                  <a:pt x="127" y="138"/>
                  <a:pt x="127" y="138"/>
                </a:cubicBezTo>
                <a:lnTo>
                  <a:pt x="131" y="134"/>
                </a:lnTo>
                <a:close/>
                <a:moveTo>
                  <a:pt x="131" y="158"/>
                </a:moveTo>
                <a:cubicBezTo>
                  <a:pt x="131" y="162"/>
                  <a:pt x="131" y="162"/>
                  <a:pt x="131" y="162"/>
                </a:cubicBezTo>
                <a:cubicBezTo>
                  <a:pt x="129" y="162"/>
                  <a:pt x="127" y="163"/>
                  <a:pt x="125" y="163"/>
                </a:cubicBezTo>
                <a:cubicBezTo>
                  <a:pt x="125" y="160"/>
                  <a:pt x="125" y="160"/>
                  <a:pt x="125" y="160"/>
                </a:cubicBezTo>
                <a:cubicBezTo>
                  <a:pt x="126" y="160"/>
                  <a:pt x="126" y="159"/>
                  <a:pt x="127" y="159"/>
                </a:cubicBezTo>
                <a:cubicBezTo>
                  <a:pt x="129" y="159"/>
                  <a:pt x="130" y="159"/>
                  <a:pt x="131" y="158"/>
                </a:cubicBezTo>
                <a:close/>
                <a:moveTo>
                  <a:pt x="125" y="74"/>
                </a:moveTo>
                <a:cubicBezTo>
                  <a:pt x="125" y="122"/>
                  <a:pt x="125" y="122"/>
                  <a:pt x="125" y="122"/>
                </a:cubicBezTo>
                <a:cubicBezTo>
                  <a:pt x="125" y="122"/>
                  <a:pt x="125" y="122"/>
                  <a:pt x="125" y="122"/>
                </a:cubicBezTo>
                <a:cubicBezTo>
                  <a:pt x="125" y="122"/>
                  <a:pt x="125" y="122"/>
                  <a:pt x="125" y="122"/>
                </a:cubicBezTo>
                <a:cubicBezTo>
                  <a:pt x="125" y="122"/>
                  <a:pt x="125" y="122"/>
                  <a:pt x="125" y="122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5"/>
                  <a:pt x="124" y="125"/>
                  <a:pt x="124" y="125"/>
                </a:cubicBezTo>
                <a:cubicBezTo>
                  <a:pt x="123" y="137"/>
                  <a:pt x="123" y="137"/>
                  <a:pt x="123" y="137"/>
                </a:cubicBezTo>
                <a:cubicBezTo>
                  <a:pt x="124" y="137"/>
                  <a:pt x="124" y="137"/>
                  <a:pt x="124" y="137"/>
                </a:cubicBezTo>
                <a:cubicBezTo>
                  <a:pt x="124" y="137"/>
                  <a:pt x="124" y="137"/>
                  <a:pt x="125" y="137"/>
                </a:cubicBezTo>
                <a:cubicBezTo>
                  <a:pt x="125" y="144"/>
                  <a:pt x="125" y="144"/>
                  <a:pt x="125" y="144"/>
                </a:cubicBezTo>
                <a:cubicBezTo>
                  <a:pt x="125" y="144"/>
                  <a:pt x="125" y="144"/>
                  <a:pt x="125" y="144"/>
                </a:cubicBezTo>
                <a:cubicBezTo>
                  <a:pt x="124" y="144"/>
                  <a:pt x="123" y="144"/>
                  <a:pt x="122" y="144"/>
                </a:cubicBezTo>
                <a:cubicBezTo>
                  <a:pt x="121" y="153"/>
                  <a:pt x="121" y="153"/>
                  <a:pt x="121" y="153"/>
                </a:cubicBezTo>
                <a:cubicBezTo>
                  <a:pt x="122" y="153"/>
                  <a:pt x="123" y="154"/>
                  <a:pt x="123" y="154"/>
                </a:cubicBezTo>
                <a:cubicBezTo>
                  <a:pt x="122" y="156"/>
                  <a:pt x="122" y="156"/>
                  <a:pt x="122" y="156"/>
                </a:cubicBezTo>
                <a:cubicBezTo>
                  <a:pt x="121" y="156"/>
                  <a:pt x="121" y="156"/>
                  <a:pt x="121" y="156"/>
                </a:cubicBezTo>
                <a:cubicBezTo>
                  <a:pt x="121" y="145"/>
                  <a:pt x="121" y="145"/>
                  <a:pt x="121" y="145"/>
                </a:cubicBezTo>
                <a:cubicBezTo>
                  <a:pt x="122" y="144"/>
                  <a:pt x="122" y="144"/>
                  <a:pt x="122" y="144"/>
                </a:cubicBezTo>
                <a:cubicBezTo>
                  <a:pt x="121" y="143"/>
                  <a:pt x="121" y="143"/>
                  <a:pt x="121" y="143"/>
                </a:cubicBezTo>
                <a:cubicBezTo>
                  <a:pt x="121" y="136"/>
                  <a:pt x="121" y="136"/>
                  <a:pt x="121" y="136"/>
                </a:cubicBezTo>
                <a:cubicBezTo>
                  <a:pt x="122" y="136"/>
                  <a:pt x="122" y="136"/>
                  <a:pt x="122" y="136"/>
                </a:cubicBezTo>
                <a:cubicBezTo>
                  <a:pt x="121" y="134"/>
                  <a:pt x="121" y="134"/>
                  <a:pt x="121" y="134"/>
                </a:cubicBezTo>
                <a:cubicBezTo>
                  <a:pt x="121" y="72"/>
                  <a:pt x="121" y="72"/>
                  <a:pt x="121" y="72"/>
                </a:cubicBezTo>
                <a:lnTo>
                  <a:pt x="125" y="74"/>
                </a:lnTo>
                <a:close/>
                <a:moveTo>
                  <a:pt x="125" y="160"/>
                </a:moveTo>
                <a:cubicBezTo>
                  <a:pt x="125" y="163"/>
                  <a:pt x="125" y="163"/>
                  <a:pt x="125" y="163"/>
                </a:cubicBezTo>
                <a:cubicBezTo>
                  <a:pt x="123" y="163"/>
                  <a:pt x="122" y="163"/>
                  <a:pt x="121" y="163"/>
                </a:cubicBezTo>
                <a:cubicBezTo>
                  <a:pt x="121" y="160"/>
                  <a:pt x="121" y="160"/>
                  <a:pt x="121" y="160"/>
                </a:cubicBezTo>
                <a:cubicBezTo>
                  <a:pt x="122" y="160"/>
                  <a:pt x="123" y="160"/>
                  <a:pt x="125" y="160"/>
                </a:cubicBezTo>
                <a:close/>
                <a:moveTo>
                  <a:pt x="121" y="72"/>
                </a:moveTo>
                <a:cubicBezTo>
                  <a:pt x="121" y="134"/>
                  <a:pt x="121" y="134"/>
                  <a:pt x="121" y="134"/>
                </a:cubicBezTo>
                <a:cubicBezTo>
                  <a:pt x="116" y="126"/>
                  <a:pt x="116" y="126"/>
                  <a:pt x="116" y="126"/>
                </a:cubicBezTo>
                <a:cubicBezTo>
                  <a:pt x="111" y="126"/>
                  <a:pt x="111" y="126"/>
                  <a:pt x="111" y="126"/>
                </a:cubicBezTo>
                <a:cubicBezTo>
                  <a:pt x="111" y="126"/>
                  <a:pt x="111" y="127"/>
                  <a:pt x="110" y="127"/>
                </a:cubicBezTo>
                <a:cubicBezTo>
                  <a:pt x="110" y="123"/>
                  <a:pt x="110" y="123"/>
                  <a:pt x="110" y="123"/>
                </a:cubicBezTo>
                <a:cubicBezTo>
                  <a:pt x="113" y="121"/>
                  <a:pt x="115" y="120"/>
                  <a:pt x="118" y="119"/>
                </a:cubicBezTo>
                <a:cubicBezTo>
                  <a:pt x="110" y="116"/>
                  <a:pt x="110" y="116"/>
                  <a:pt x="110" y="116"/>
                </a:cubicBezTo>
                <a:cubicBezTo>
                  <a:pt x="110" y="67"/>
                  <a:pt x="110" y="67"/>
                  <a:pt x="110" y="67"/>
                </a:cubicBezTo>
                <a:lnTo>
                  <a:pt x="121" y="72"/>
                </a:lnTo>
                <a:close/>
                <a:moveTo>
                  <a:pt x="121" y="136"/>
                </a:moveTo>
                <a:cubicBezTo>
                  <a:pt x="110" y="131"/>
                  <a:pt x="110" y="131"/>
                  <a:pt x="110" y="131"/>
                </a:cubicBezTo>
                <a:cubicBezTo>
                  <a:pt x="110" y="142"/>
                  <a:pt x="110" y="142"/>
                  <a:pt x="110" y="142"/>
                </a:cubicBezTo>
                <a:cubicBezTo>
                  <a:pt x="118" y="141"/>
                  <a:pt x="118" y="141"/>
                  <a:pt x="118" y="141"/>
                </a:cubicBezTo>
                <a:cubicBezTo>
                  <a:pt x="120" y="142"/>
                  <a:pt x="120" y="142"/>
                  <a:pt x="120" y="142"/>
                </a:cubicBezTo>
                <a:cubicBezTo>
                  <a:pt x="120" y="143"/>
                  <a:pt x="120" y="143"/>
                  <a:pt x="120" y="143"/>
                </a:cubicBezTo>
                <a:cubicBezTo>
                  <a:pt x="121" y="143"/>
                  <a:pt x="121" y="143"/>
                  <a:pt x="121" y="143"/>
                </a:cubicBezTo>
                <a:lnTo>
                  <a:pt x="121" y="136"/>
                </a:lnTo>
                <a:close/>
                <a:moveTo>
                  <a:pt x="121" y="145"/>
                </a:moveTo>
                <a:cubicBezTo>
                  <a:pt x="121" y="156"/>
                  <a:pt x="121" y="156"/>
                  <a:pt x="121" y="156"/>
                </a:cubicBezTo>
                <a:cubicBezTo>
                  <a:pt x="121" y="156"/>
                  <a:pt x="121" y="156"/>
                  <a:pt x="121" y="156"/>
                </a:cubicBezTo>
                <a:cubicBezTo>
                  <a:pt x="120" y="159"/>
                  <a:pt x="120" y="159"/>
                  <a:pt x="120" y="159"/>
                </a:cubicBezTo>
                <a:cubicBezTo>
                  <a:pt x="121" y="160"/>
                  <a:pt x="121" y="160"/>
                  <a:pt x="121" y="160"/>
                </a:cubicBezTo>
                <a:cubicBezTo>
                  <a:pt x="121" y="163"/>
                  <a:pt x="121" y="163"/>
                  <a:pt x="121" y="163"/>
                </a:cubicBezTo>
                <a:cubicBezTo>
                  <a:pt x="119" y="163"/>
                  <a:pt x="117" y="162"/>
                  <a:pt x="114" y="161"/>
                </a:cubicBezTo>
                <a:cubicBezTo>
                  <a:pt x="113" y="160"/>
                  <a:pt x="112" y="159"/>
                  <a:pt x="110" y="159"/>
                </a:cubicBezTo>
                <a:cubicBezTo>
                  <a:pt x="110" y="154"/>
                  <a:pt x="110" y="154"/>
                  <a:pt x="110" y="154"/>
                </a:cubicBezTo>
                <a:cubicBezTo>
                  <a:pt x="111" y="155"/>
                  <a:pt x="111" y="155"/>
                  <a:pt x="112" y="155"/>
                </a:cubicBezTo>
                <a:cubicBezTo>
                  <a:pt x="113" y="153"/>
                  <a:pt x="113" y="153"/>
                  <a:pt x="113" y="153"/>
                </a:cubicBezTo>
                <a:cubicBezTo>
                  <a:pt x="110" y="152"/>
                  <a:pt x="110" y="152"/>
                  <a:pt x="110" y="152"/>
                </a:cubicBezTo>
                <a:cubicBezTo>
                  <a:pt x="110" y="148"/>
                  <a:pt x="110" y="148"/>
                  <a:pt x="110" y="148"/>
                </a:cubicBezTo>
                <a:cubicBezTo>
                  <a:pt x="116" y="151"/>
                  <a:pt x="116" y="151"/>
                  <a:pt x="116" y="151"/>
                </a:cubicBezTo>
                <a:lnTo>
                  <a:pt x="121" y="145"/>
                </a:lnTo>
                <a:close/>
                <a:moveTo>
                  <a:pt x="110" y="67"/>
                </a:moveTo>
                <a:cubicBezTo>
                  <a:pt x="110" y="116"/>
                  <a:pt x="110" y="116"/>
                  <a:pt x="110" y="116"/>
                </a:cubicBezTo>
                <a:cubicBezTo>
                  <a:pt x="104" y="113"/>
                  <a:pt x="104" y="113"/>
                  <a:pt x="104" y="113"/>
                </a:cubicBezTo>
                <a:cubicBezTo>
                  <a:pt x="104" y="64"/>
                  <a:pt x="104" y="64"/>
                  <a:pt x="104" y="64"/>
                </a:cubicBezTo>
                <a:lnTo>
                  <a:pt x="110" y="67"/>
                </a:lnTo>
                <a:close/>
                <a:moveTo>
                  <a:pt x="110" y="123"/>
                </a:moveTo>
                <a:cubicBezTo>
                  <a:pt x="110" y="127"/>
                  <a:pt x="110" y="127"/>
                  <a:pt x="110" y="127"/>
                </a:cubicBezTo>
                <a:cubicBezTo>
                  <a:pt x="110" y="128"/>
                  <a:pt x="110" y="128"/>
                  <a:pt x="110" y="128"/>
                </a:cubicBezTo>
                <a:cubicBezTo>
                  <a:pt x="109" y="128"/>
                  <a:pt x="109" y="129"/>
                  <a:pt x="108" y="130"/>
                </a:cubicBezTo>
                <a:cubicBezTo>
                  <a:pt x="110" y="131"/>
                  <a:pt x="110" y="131"/>
                  <a:pt x="110" y="131"/>
                </a:cubicBezTo>
                <a:cubicBezTo>
                  <a:pt x="110" y="142"/>
                  <a:pt x="110" y="142"/>
                  <a:pt x="110" y="142"/>
                </a:cubicBezTo>
                <a:cubicBezTo>
                  <a:pt x="105" y="143"/>
                  <a:pt x="105" y="143"/>
                  <a:pt x="105" y="143"/>
                </a:cubicBezTo>
                <a:cubicBezTo>
                  <a:pt x="105" y="144"/>
                  <a:pt x="105" y="145"/>
                  <a:pt x="105" y="146"/>
                </a:cubicBezTo>
                <a:cubicBezTo>
                  <a:pt x="110" y="148"/>
                  <a:pt x="110" y="148"/>
                  <a:pt x="110" y="148"/>
                </a:cubicBezTo>
                <a:cubicBezTo>
                  <a:pt x="110" y="152"/>
                  <a:pt x="110" y="152"/>
                  <a:pt x="110" y="152"/>
                </a:cubicBezTo>
                <a:cubicBezTo>
                  <a:pt x="107" y="150"/>
                  <a:pt x="107" y="150"/>
                  <a:pt x="107" y="150"/>
                </a:cubicBezTo>
                <a:cubicBezTo>
                  <a:pt x="108" y="152"/>
                  <a:pt x="109" y="153"/>
                  <a:pt x="110" y="154"/>
                </a:cubicBezTo>
                <a:cubicBezTo>
                  <a:pt x="110" y="159"/>
                  <a:pt x="110" y="159"/>
                  <a:pt x="110" y="159"/>
                </a:cubicBezTo>
                <a:cubicBezTo>
                  <a:pt x="107" y="156"/>
                  <a:pt x="105" y="154"/>
                  <a:pt x="104" y="151"/>
                </a:cubicBezTo>
                <a:cubicBezTo>
                  <a:pt x="104" y="128"/>
                  <a:pt x="104" y="128"/>
                  <a:pt x="104" y="128"/>
                </a:cubicBezTo>
                <a:cubicBezTo>
                  <a:pt x="105" y="128"/>
                  <a:pt x="105" y="128"/>
                  <a:pt x="105" y="128"/>
                </a:cubicBezTo>
                <a:cubicBezTo>
                  <a:pt x="106" y="128"/>
                  <a:pt x="106" y="127"/>
                  <a:pt x="107" y="126"/>
                </a:cubicBezTo>
                <a:cubicBezTo>
                  <a:pt x="104" y="126"/>
                  <a:pt x="104" y="126"/>
                  <a:pt x="104" y="126"/>
                </a:cubicBezTo>
                <a:cubicBezTo>
                  <a:pt x="104" y="123"/>
                  <a:pt x="104" y="123"/>
                  <a:pt x="104" y="123"/>
                </a:cubicBezTo>
                <a:cubicBezTo>
                  <a:pt x="110" y="123"/>
                  <a:pt x="110" y="123"/>
                  <a:pt x="110" y="123"/>
                </a:cubicBezTo>
                <a:close/>
                <a:moveTo>
                  <a:pt x="104" y="64"/>
                </a:moveTo>
                <a:cubicBezTo>
                  <a:pt x="104" y="113"/>
                  <a:pt x="104" y="113"/>
                  <a:pt x="104" y="113"/>
                </a:cubicBezTo>
                <a:cubicBezTo>
                  <a:pt x="94" y="108"/>
                  <a:pt x="94" y="108"/>
                  <a:pt x="94" y="108"/>
                </a:cubicBezTo>
                <a:cubicBezTo>
                  <a:pt x="94" y="60"/>
                  <a:pt x="94" y="60"/>
                  <a:pt x="94" y="60"/>
                </a:cubicBezTo>
                <a:lnTo>
                  <a:pt x="104" y="64"/>
                </a:lnTo>
                <a:close/>
                <a:moveTo>
                  <a:pt x="104" y="123"/>
                </a:moveTo>
                <a:cubicBezTo>
                  <a:pt x="95" y="124"/>
                  <a:pt x="95" y="124"/>
                  <a:pt x="95" y="124"/>
                </a:cubicBezTo>
                <a:cubicBezTo>
                  <a:pt x="96" y="119"/>
                  <a:pt x="96" y="114"/>
                  <a:pt x="94" y="109"/>
                </a:cubicBezTo>
                <a:cubicBezTo>
                  <a:pt x="94" y="130"/>
                  <a:pt x="94" y="130"/>
                  <a:pt x="94" y="130"/>
                </a:cubicBezTo>
                <a:cubicBezTo>
                  <a:pt x="102" y="134"/>
                  <a:pt x="102" y="134"/>
                  <a:pt x="102" y="134"/>
                </a:cubicBezTo>
                <a:cubicBezTo>
                  <a:pt x="101" y="137"/>
                  <a:pt x="101" y="141"/>
                  <a:pt x="102" y="144"/>
                </a:cubicBezTo>
                <a:cubicBezTo>
                  <a:pt x="94" y="141"/>
                  <a:pt x="94" y="141"/>
                  <a:pt x="94" y="141"/>
                </a:cubicBezTo>
                <a:cubicBezTo>
                  <a:pt x="94" y="144"/>
                  <a:pt x="94" y="144"/>
                  <a:pt x="94" y="144"/>
                </a:cubicBezTo>
                <a:cubicBezTo>
                  <a:pt x="103" y="148"/>
                  <a:pt x="103" y="148"/>
                  <a:pt x="103" y="148"/>
                </a:cubicBezTo>
                <a:cubicBezTo>
                  <a:pt x="103" y="149"/>
                  <a:pt x="103" y="150"/>
                  <a:pt x="104" y="151"/>
                </a:cubicBezTo>
                <a:cubicBezTo>
                  <a:pt x="104" y="128"/>
                  <a:pt x="104" y="128"/>
                  <a:pt x="104" y="128"/>
                </a:cubicBezTo>
                <a:cubicBezTo>
                  <a:pt x="101" y="126"/>
                  <a:pt x="101" y="126"/>
                  <a:pt x="101" y="126"/>
                </a:cubicBezTo>
                <a:cubicBezTo>
                  <a:pt x="104" y="126"/>
                  <a:pt x="104" y="126"/>
                  <a:pt x="104" y="126"/>
                </a:cubicBezTo>
                <a:lnTo>
                  <a:pt x="104" y="123"/>
                </a:lnTo>
                <a:close/>
                <a:moveTo>
                  <a:pt x="94" y="34"/>
                </a:moveTo>
                <a:cubicBezTo>
                  <a:pt x="94" y="17"/>
                  <a:pt x="94" y="17"/>
                  <a:pt x="94" y="17"/>
                </a:cubicBezTo>
                <a:cubicBezTo>
                  <a:pt x="101" y="20"/>
                  <a:pt x="101" y="20"/>
                  <a:pt x="101" y="20"/>
                </a:cubicBezTo>
                <a:cubicBezTo>
                  <a:pt x="102" y="20"/>
                  <a:pt x="102" y="21"/>
                  <a:pt x="102" y="23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00" y="26"/>
                  <a:pt x="99" y="27"/>
                  <a:pt x="98" y="26"/>
                </a:cubicBezTo>
                <a:cubicBezTo>
                  <a:pt x="97" y="26"/>
                  <a:pt x="97" y="26"/>
                  <a:pt x="97" y="26"/>
                </a:cubicBezTo>
                <a:lnTo>
                  <a:pt x="94" y="34"/>
                </a:lnTo>
                <a:close/>
                <a:moveTo>
                  <a:pt x="94" y="17"/>
                </a:moveTo>
                <a:cubicBezTo>
                  <a:pt x="94" y="34"/>
                  <a:pt x="94" y="34"/>
                  <a:pt x="94" y="34"/>
                </a:cubicBezTo>
                <a:cubicBezTo>
                  <a:pt x="84" y="55"/>
                  <a:pt x="84" y="55"/>
                  <a:pt x="84" y="55"/>
                </a:cubicBezTo>
                <a:cubicBezTo>
                  <a:pt x="94" y="60"/>
                  <a:pt x="94" y="60"/>
                  <a:pt x="94" y="60"/>
                </a:cubicBezTo>
                <a:cubicBezTo>
                  <a:pt x="94" y="108"/>
                  <a:pt x="94" y="108"/>
                  <a:pt x="94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4" y="109"/>
                  <a:pt x="94" y="109"/>
                  <a:pt x="94" y="109"/>
                </a:cubicBezTo>
                <a:cubicBezTo>
                  <a:pt x="94" y="130"/>
                  <a:pt x="94" y="130"/>
                  <a:pt x="94" y="130"/>
                </a:cubicBezTo>
                <a:cubicBezTo>
                  <a:pt x="92" y="129"/>
                  <a:pt x="92" y="129"/>
                  <a:pt x="92" y="129"/>
                </a:cubicBezTo>
                <a:cubicBezTo>
                  <a:pt x="91" y="132"/>
                  <a:pt x="88" y="135"/>
                  <a:pt x="85" y="137"/>
                </a:cubicBezTo>
                <a:cubicBezTo>
                  <a:pt x="94" y="141"/>
                  <a:pt x="94" y="141"/>
                  <a:pt x="94" y="141"/>
                </a:cubicBezTo>
                <a:cubicBezTo>
                  <a:pt x="94" y="144"/>
                  <a:pt x="94" y="144"/>
                  <a:pt x="94" y="144"/>
                </a:cubicBezTo>
                <a:cubicBezTo>
                  <a:pt x="81" y="139"/>
                  <a:pt x="81" y="139"/>
                  <a:pt x="81" y="139"/>
                </a:cubicBezTo>
                <a:cubicBezTo>
                  <a:pt x="80" y="139"/>
                  <a:pt x="79" y="139"/>
                  <a:pt x="78" y="140"/>
                </a:cubicBezTo>
                <a:cubicBezTo>
                  <a:pt x="78" y="133"/>
                  <a:pt x="78" y="133"/>
                  <a:pt x="78" y="133"/>
                </a:cubicBezTo>
                <a:cubicBezTo>
                  <a:pt x="81" y="135"/>
                  <a:pt x="81" y="135"/>
                  <a:pt x="81" y="135"/>
                </a:cubicBezTo>
                <a:cubicBezTo>
                  <a:pt x="82" y="135"/>
                  <a:pt x="83" y="134"/>
                  <a:pt x="83" y="134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78" y="127"/>
                  <a:pt x="78" y="127"/>
                  <a:pt x="78" y="127"/>
                </a:cubicBezTo>
                <a:cubicBezTo>
                  <a:pt x="78" y="124"/>
                  <a:pt x="78" y="124"/>
                  <a:pt x="78" y="124"/>
                </a:cubicBezTo>
                <a:cubicBezTo>
                  <a:pt x="78" y="124"/>
                  <a:pt x="78" y="124"/>
                  <a:pt x="78" y="124"/>
                </a:cubicBezTo>
                <a:cubicBezTo>
                  <a:pt x="78" y="124"/>
                  <a:pt x="78" y="124"/>
                  <a:pt x="78" y="124"/>
                </a:cubicBezTo>
                <a:cubicBezTo>
                  <a:pt x="78" y="116"/>
                  <a:pt x="78" y="116"/>
                  <a:pt x="78" y="116"/>
                </a:cubicBezTo>
                <a:cubicBezTo>
                  <a:pt x="92" y="122"/>
                  <a:pt x="92" y="122"/>
                  <a:pt x="92" y="122"/>
                </a:cubicBezTo>
                <a:cubicBezTo>
                  <a:pt x="92" y="122"/>
                  <a:pt x="92" y="121"/>
                  <a:pt x="92" y="120"/>
                </a:cubicBezTo>
                <a:cubicBezTo>
                  <a:pt x="92" y="118"/>
                  <a:pt x="92" y="115"/>
                  <a:pt x="91" y="113"/>
                </a:cubicBezTo>
                <a:cubicBezTo>
                  <a:pt x="78" y="116"/>
                  <a:pt x="78" y="116"/>
                  <a:pt x="78" y="116"/>
                </a:cubicBezTo>
                <a:cubicBezTo>
                  <a:pt x="78" y="114"/>
                  <a:pt x="78" y="114"/>
                  <a:pt x="78" y="114"/>
                </a:cubicBezTo>
                <a:cubicBezTo>
                  <a:pt x="86" y="105"/>
                  <a:pt x="86" y="105"/>
                  <a:pt x="86" y="105"/>
                </a:cubicBezTo>
                <a:cubicBezTo>
                  <a:pt x="78" y="101"/>
                  <a:pt x="78" y="101"/>
                  <a:pt x="78" y="101"/>
                </a:cubicBezTo>
                <a:cubicBezTo>
                  <a:pt x="78" y="52"/>
                  <a:pt x="78" y="52"/>
                  <a:pt x="78" y="52"/>
                </a:cubicBezTo>
                <a:cubicBezTo>
                  <a:pt x="79" y="52"/>
                  <a:pt x="80" y="52"/>
                  <a:pt x="80" y="51"/>
                </a:cubicBezTo>
                <a:cubicBezTo>
                  <a:pt x="91" y="27"/>
                  <a:pt x="91" y="27"/>
                  <a:pt x="91" y="27"/>
                </a:cubicBezTo>
                <a:cubicBezTo>
                  <a:pt x="92" y="26"/>
                  <a:pt x="91" y="24"/>
                  <a:pt x="90" y="24"/>
                </a:cubicBezTo>
                <a:cubicBezTo>
                  <a:pt x="78" y="18"/>
                  <a:pt x="78" y="18"/>
                  <a:pt x="78" y="18"/>
                </a:cubicBezTo>
                <a:cubicBezTo>
                  <a:pt x="78" y="9"/>
                  <a:pt x="78" y="9"/>
                  <a:pt x="78" y="9"/>
                </a:cubicBezTo>
                <a:lnTo>
                  <a:pt x="94" y="17"/>
                </a:lnTo>
                <a:close/>
                <a:moveTo>
                  <a:pt x="78" y="9"/>
                </a:moveTo>
                <a:cubicBezTo>
                  <a:pt x="78" y="18"/>
                  <a:pt x="78" y="18"/>
                  <a:pt x="78" y="18"/>
                </a:cubicBezTo>
                <a:cubicBezTo>
                  <a:pt x="74" y="16"/>
                  <a:pt x="74" y="16"/>
                  <a:pt x="74" y="16"/>
                </a:cubicBezTo>
                <a:cubicBezTo>
                  <a:pt x="74" y="7"/>
                  <a:pt x="74" y="7"/>
                  <a:pt x="74" y="7"/>
                </a:cubicBezTo>
                <a:lnTo>
                  <a:pt x="78" y="9"/>
                </a:lnTo>
                <a:close/>
                <a:moveTo>
                  <a:pt x="78" y="52"/>
                </a:moveTo>
                <a:cubicBezTo>
                  <a:pt x="78" y="101"/>
                  <a:pt x="78" y="101"/>
                  <a:pt x="78" y="101"/>
                </a:cubicBezTo>
                <a:cubicBezTo>
                  <a:pt x="74" y="99"/>
                  <a:pt x="74" y="99"/>
                  <a:pt x="74" y="99"/>
                </a:cubicBezTo>
                <a:cubicBezTo>
                  <a:pt x="74" y="105"/>
                  <a:pt x="74" y="105"/>
                  <a:pt x="74" y="105"/>
                </a:cubicBezTo>
                <a:cubicBezTo>
                  <a:pt x="74" y="50"/>
                  <a:pt x="74" y="50"/>
                  <a:pt x="74" y="50"/>
                </a:cubicBezTo>
                <a:cubicBezTo>
                  <a:pt x="77" y="52"/>
                  <a:pt x="77" y="52"/>
                  <a:pt x="77" y="52"/>
                </a:cubicBezTo>
                <a:lnTo>
                  <a:pt x="78" y="52"/>
                </a:lnTo>
                <a:close/>
                <a:moveTo>
                  <a:pt x="78" y="114"/>
                </a:moveTo>
                <a:cubicBezTo>
                  <a:pt x="78" y="116"/>
                  <a:pt x="78" y="116"/>
                  <a:pt x="78" y="116"/>
                </a:cubicBezTo>
                <a:cubicBezTo>
                  <a:pt x="77" y="116"/>
                  <a:pt x="77" y="116"/>
                  <a:pt x="77" y="116"/>
                </a:cubicBezTo>
                <a:cubicBezTo>
                  <a:pt x="78" y="116"/>
                  <a:pt x="78" y="116"/>
                  <a:pt x="78" y="116"/>
                </a:cubicBezTo>
                <a:cubicBezTo>
                  <a:pt x="78" y="124"/>
                  <a:pt x="78" y="124"/>
                  <a:pt x="78" y="124"/>
                </a:cubicBezTo>
                <a:cubicBezTo>
                  <a:pt x="77" y="122"/>
                  <a:pt x="77" y="122"/>
                  <a:pt x="77" y="122"/>
                </a:cubicBezTo>
                <a:cubicBezTo>
                  <a:pt x="75" y="121"/>
                  <a:pt x="75" y="121"/>
                  <a:pt x="75" y="121"/>
                </a:cubicBezTo>
                <a:cubicBezTo>
                  <a:pt x="74" y="121"/>
                  <a:pt x="74" y="121"/>
                  <a:pt x="74" y="121"/>
                </a:cubicBezTo>
                <a:cubicBezTo>
                  <a:pt x="74" y="121"/>
                  <a:pt x="74" y="121"/>
                  <a:pt x="74" y="121"/>
                </a:cubicBezTo>
                <a:cubicBezTo>
                  <a:pt x="74" y="114"/>
                  <a:pt x="74" y="114"/>
                  <a:pt x="74" y="114"/>
                </a:cubicBezTo>
                <a:cubicBezTo>
                  <a:pt x="74" y="114"/>
                  <a:pt x="74" y="114"/>
                  <a:pt x="74" y="114"/>
                </a:cubicBezTo>
                <a:cubicBezTo>
                  <a:pt x="75" y="114"/>
                  <a:pt x="75" y="115"/>
                  <a:pt x="76" y="115"/>
                </a:cubicBezTo>
                <a:cubicBezTo>
                  <a:pt x="76" y="115"/>
                  <a:pt x="76" y="115"/>
                  <a:pt x="76" y="115"/>
                </a:cubicBezTo>
                <a:lnTo>
                  <a:pt x="78" y="114"/>
                </a:lnTo>
                <a:close/>
                <a:moveTo>
                  <a:pt x="78" y="124"/>
                </a:moveTo>
                <a:cubicBezTo>
                  <a:pt x="78" y="127"/>
                  <a:pt x="78" y="127"/>
                  <a:pt x="78" y="127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4"/>
                  <a:pt x="74" y="124"/>
                  <a:pt x="74" y="124"/>
                </a:cubicBezTo>
                <a:lnTo>
                  <a:pt x="78" y="124"/>
                </a:lnTo>
                <a:close/>
                <a:moveTo>
                  <a:pt x="78" y="133"/>
                </a:moveTo>
                <a:cubicBezTo>
                  <a:pt x="78" y="140"/>
                  <a:pt x="78" y="140"/>
                  <a:pt x="78" y="140"/>
                </a:cubicBezTo>
                <a:cubicBezTo>
                  <a:pt x="76" y="140"/>
                  <a:pt x="75" y="140"/>
                  <a:pt x="74" y="140"/>
                </a:cubicBezTo>
                <a:cubicBezTo>
                  <a:pt x="74" y="137"/>
                  <a:pt x="74" y="137"/>
                  <a:pt x="74" y="137"/>
                </a:cubicBezTo>
                <a:cubicBezTo>
                  <a:pt x="74" y="137"/>
                  <a:pt x="75" y="137"/>
                  <a:pt x="76" y="136"/>
                </a:cubicBezTo>
                <a:cubicBezTo>
                  <a:pt x="74" y="135"/>
                  <a:pt x="74" y="135"/>
                  <a:pt x="74" y="135"/>
                </a:cubicBezTo>
                <a:cubicBezTo>
                  <a:pt x="74" y="131"/>
                  <a:pt x="74" y="131"/>
                  <a:pt x="74" y="131"/>
                </a:cubicBezTo>
                <a:lnTo>
                  <a:pt x="78" y="133"/>
                </a:lnTo>
                <a:close/>
                <a:moveTo>
                  <a:pt x="74" y="7"/>
                </a:moveTo>
                <a:cubicBezTo>
                  <a:pt x="74" y="16"/>
                  <a:pt x="74" y="16"/>
                  <a:pt x="74" y="16"/>
                </a:cubicBezTo>
                <a:cubicBezTo>
                  <a:pt x="63" y="11"/>
                  <a:pt x="63" y="11"/>
                  <a:pt x="63" y="11"/>
                </a:cubicBezTo>
                <a:cubicBezTo>
                  <a:pt x="62" y="11"/>
                  <a:pt x="62" y="11"/>
                  <a:pt x="62" y="11"/>
                </a:cubicBezTo>
                <a:cubicBezTo>
                  <a:pt x="62" y="2"/>
                  <a:pt x="62" y="2"/>
                  <a:pt x="62" y="2"/>
                </a:cubicBezTo>
                <a:lnTo>
                  <a:pt x="74" y="7"/>
                </a:lnTo>
                <a:close/>
                <a:moveTo>
                  <a:pt x="74" y="50"/>
                </a:moveTo>
                <a:cubicBezTo>
                  <a:pt x="74" y="105"/>
                  <a:pt x="74" y="105"/>
                  <a:pt x="74" y="105"/>
                </a:cubicBezTo>
                <a:cubicBezTo>
                  <a:pt x="73" y="114"/>
                  <a:pt x="73" y="114"/>
                  <a:pt x="73" y="114"/>
                </a:cubicBezTo>
                <a:cubicBezTo>
                  <a:pt x="73" y="114"/>
                  <a:pt x="73" y="114"/>
                  <a:pt x="73" y="114"/>
                </a:cubicBezTo>
                <a:cubicBezTo>
                  <a:pt x="74" y="114"/>
                  <a:pt x="74" y="114"/>
                  <a:pt x="74" y="114"/>
                </a:cubicBezTo>
                <a:cubicBezTo>
                  <a:pt x="74" y="121"/>
                  <a:pt x="74" y="121"/>
                  <a:pt x="74" y="121"/>
                </a:cubicBezTo>
                <a:cubicBezTo>
                  <a:pt x="73" y="121"/>
                  <a:pt x="72" y="121"/>
                  <a:pt x="72" y="121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4" y="124"/>
                  <a:pt x="74" y="124"/>
                  <a:pt x="74" y="124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1" y="127"/>
                  <a:pt x="71" y="127"/>
                  <a:pt x="71" y="127"/>
                </a:cubicBezTo>
                <a:cubicBezTo>
                  <a:pt x="71" y="130"/>
                  <a:pt x="71" y="130"/>
                  <a:pt x="71" y="130"/>
                </a:cubicBezTo>
                <a:cubicBezTo>
                  <a:pt x="74" y="131"/>
                  <a:pt x="74" y="131"/>
                  <a:pt x="74" y="131"/>
                </a:cubicBezTo>
                <a:cubicBezTo>
                  <a:pt x="74" y="135"/>
                  <a:pt x="74" y="135"/>
                  <a:pt x="74" y="135"/>
                </a:cubicBezTo>
                <a:cubicBezTo>
                  <a:pt x="70" y="134"/>
                  <a:pt x="70" y="134"/>
                  <a:pt x="70" y="134"/>
                </a:cubicBezTo>
                <a:cubicBezTo>
                  <a:pt x="70" y="137"/>
                  <a:pt x="70" y="137"/>
                  <a:pt x="70" y="137"/>
                </a:cubicBezTo>
                <a:cubicBezTo>
                  <a:pt x="71" y="137"/>
                  <a:pt x="72" y="137"/>
                  <a:pt x="74" y="137"/>
                </a:cubicBezTo>
                <a:cubicBezTo>
                  <a:pt x="74" y="140"/>
                  <a:pt x="74" y="140"/>
                  <a:pt x="74" y="140"/>
                </a:cubicBezTo>
                <a:cubicBezTo>
                  <a:pt x="70" y="140"/>
                  <a:pt x="67" y="139"/>
                  <a:pt x="64" y="138"/>
                </a:cubicBezTo>
                <a:cubicBezTo>
                  <a:pt x="63" y="138"/>
                  <a:pt x="63" y="138"/>
                  <a:pt x="62" y="137"/>
                </a:cubicBezTo>
                <a:cubicBezTo>
                  <a:pt x="62" y="131"/>
                  <a:pt x="62" y="131"/>
                  <a:pt x="62" y="131"/>
                </a:cubicBezTo>
                <a:cubicBezTo>
                  <a:pt x="63" y="130"/>
                  <a:pt x="63" y="130"/>
                  <a:pt x="63" y="130"/>
                </a:cubicBezTo>
                <a:cubicBezTo>
                  <a:pt x="62" y="130"/>
                  <a:pt x="62" y="130"/>
                  <a:pt x="62" y="130"/>
                </a:cubicBezTo>
                <a:cubicBezTo>
                  <a:pt x="62" y="125"/>
                  <a:pt x="62" y="125"/>
                  <a:pt x="62" y="125"/>
                </a:cubicBezTo>
                <a:cubicBezTo>
                  <a:pt x="68" y="125"/>
                  <a:pt x="68" y="125"/>
                  <a:pt x="68" y="125"/>
                </a:cubicBezTo>
                <a:cubicBezTo>
                  <a:pt x="71" y="121"/>
                  <a:pt x="71" y="121"/>
                  <a:pt x="71" y="121"/>
                </a:cubicBezTo>
                <a:cubicBezTo>
                  <a:pt x="71" y="121"/>
                  <a:pt x="70" y="120"/>
                  <a:pt x="70" y="120"/>
                </a:cubicBezTo>
                <a:cubicBezTo>
                  <a:pt x="70" y="119"/>
                  <a:pt x="70" y="119"/>
                  <a:pt x="70" y="119"/>
                </a:cubicBezTo>
                <a:cubicBezTo>
                  <a:pt x="68" y="118"/>
                  <a:pt x="68" y="118"/>
                  <a:pt x="68" y="118"/>
                </a:cubicBezTo>
                <a:cubicBezTo>
                  <a:pt x="62" y="119"/>
                  <a:pt x="62" y="119"/>
                  <a:pt x="62" y="119"/>
                </a:cubicBezTo>
                <a:cubicBezTo>
                  <a:pt x="62" y="109"/>
                  <a:pt x="62" y="109"/>
                  <a:pt x="62" y="109"/>
                </a:cubicBezTo>
                <a:cubicBezTo>
                  <a:pt x="71" y="113"/>
                  <a:pt x="71" y="113"/>
                  <a:pt x="71" y="113"/>
                </a:cubicBezTo>
                <a:cubicBezTo>
                  <a:pt x="65" y="101"/>
                  <a:pt x="65" y="101"/>
                  <a:pt x="65" y="101"/>
                </a:cubicBezTo>
                <a:cubicBezTo>
                  <a:pt x="64" y="101"/>
                  <a:pt x="63" y="101"/>
                  <a:pt x="62" y="102"/>
                </a:cubicBezTo>
                <a:cubicBezTo>
                  <a:pt x="62" y="98"/>
                  <a:pt x="62" y="98"/>
                  <a:pt x="62" y="98"/>
                </a:cubicBezTo>
                <a:cubicBezTo>
                  <a:pt x="64" y="97"/>
                  <a:pt x="65" y="97"/>
                  <a:pt x="67" y="96"/>
                </a:cubicBezTo>
                <a:cubicBezTo>
                  <a:pt x="62" y="94"/>
                  <a:pt x="62" y="94"/>
                  <a:pt x="62" y="94"/>
                </a:cubicBezTo>
                <a:cubicBezTo>
                  <a:pt x="62" y="45"/>
                  <a:pt x="62" y="45"/>
                  <a:pt x="62" y="45"/>
                </a:cubicBezTo>
                <a:lnTo>
                  <a:pt x="74" y="50"/>
                </a:lnTo>
                <a:close/>
                <a:moveTo>
                  <a:pt x="62" y="2"/>
                </a:moveTo>
                <a:cubicBezTo>
                  <a:pt x="62" y="11"/>
                  <a:pt x="62" y="11"/>
                  <a:pt x="62" y="11"/>
                </a:cubicBezTo>
                <a:cubicBezTo>
                  <a:pt x="61" y="11"/>
                  <a:pt x="60" y="12"/>
                  <a:pt x="60" y="13"/>
                </a:cubicBezTo>
                <a:cubicBezTo>
                  <a:pt x="49" y="37"/>
                  <a:pt x="49" y="37"/>
                  <a:pt x="49" y="37"/>
                </a:cubicBezTo>
                <a:cubicBezTo>
                  <a:pt x="48" y="38"/>
                  <a:pt x="49" y="39"/>
                  <a:pt x="50" y="40"/>
                </a:cubicBezTo>
                <a:cubicBezTo>
                  <a:pt x="62" y="45"/>
                  <a:pt x="62" y="45"/>
                  <a:pt x="62" y="45"/>
                </a:cubicBezTo>
                <a:cubicBezTo>
                  <a:pt x="62" y="94"/>
                  <a:pt x="62" y="94"/>
                  <a:pt x="62" y="94"/>
                </a:cubicBezTo>
                <a:cubicBezTo>
                  <a:pt x="45" y="86"/>
                  <a:pt x="45" y="86"/>
                  <a:pt x="45" y="86"/>
                </a:cubicBezTo>
                <a:cubicBezTo>
                  <a:pt x="47" y="91"/>
                  <a:pt x="48" y="97"/>
                  <a:pt x="47" y="102"/>
                </a:cubicBezTo>
                <a:cubicBezTo>
                  <a:pt x="54" y="105"/>
                  <a:pt x="54" y="105"/>
                  <a:pt x="54" y="105"/>
                </a:cubicBezTo>
                <a:cubicBezTo>
                  <a:pt x="56" y="102"/>
                  <a:pt x="59" y="100"/>
                  <a:pt x="62" y="98"/>
                </a:cubicBezTo>
                <a:cubicBezTo>
                  <a:pt x="62" y="102"/>
                  <a:pt x="62" y="102"/>
                  <a:pt x="62" y="102"/>
                </a:cubicBezTo>
                <a:cubicBezTo>
                  <a:pt x="61" y="103"/>
                  <a:pt x="60" y="104"/>
                  <a:pt x="59" y="105"/>
                </a:cubicBezTo>
                <a:cubicBezTo>
                  <a:pt x="59" y="105"/>
                  <a:pt x="58" y="106"/>
                  <a:pt x="57" y="107"/>
                </a:cubicBezTo>
                <a:cubicBezTo>
                  <a:pt x="62" y="109"/>
                  <a:pt x="62" y="109"/>
                  <a:pt x="62" y="109"/>
                </a:cubicBezTo>
                <a:cubicBezTo>
                  <a:pt x="62" y="119"/>
                  <a:pt x="62" y="119"/>
                  <a:pt x="62" y="119"/>
                </a:cubicBezTo>
                <a:cubicBezTo>
                  <a:pt x="54" y="120"/>
                  <a:pt x="54" y="120"/>
                  <a:pt x="54" y="120"/>
                </a:cubicBezTo>
                <a:cubicBezTo>
                  <a:pt x="54" y="121"/>
                  <a:pt x="54" y="122"/>
                  <a:pt x="55" y="123"/>
                </a:cubicBezTo>
                <a:cubicBezTo>
                  <a:pt x="59" y="125"/>
                  <a:pt x="59" y="125"/>
                  <a:pt x="59" y="125"/>
                </a:cubicBezTo>
                <a:cubicBezTo>
                  <a:pt x="59" y="125"/>
                  <a:pt x="59" y="125"/>
                  <a:pt x="59" y="125"/>
                </a:cubicBezTo>
                <a:cubicBezTo>
                  <a:pt x="62" y="125"/>
                  <a:pt x="62" y="125"/>
                  <a:pt x="62" y="125"/>
                </a:cubicBezTo>
                <a:cubicBezTo>
                  <a:pt x="62" y="130"/>
                  <a:pt x="62" y="130"/>
                  <a:pt x="62" y="130"/>
                </a:cubicBezTo>
                <a:cubicBezTo>
                  <a:pt x="57" y="128"/>
                  <a:pt x="57" y="128"/>
                  <a:pt x="57" y="128"/>
                </a:cubicBezTo>
                <a:cubicBezTo>
                  <a:pt x="58" y="129"/>
                  <a:pt x="59" y="131"/>
                  <a:pt x="61" y="132"/>
                </a:cubicBezTo>
                <a:cubicBezTo>
                  <a:pt x="62" y="131"/>
                  <a:pt x="62" y="131"/>
                  <a:pt x="62" y="131"/>
                </a:cubicBezTo>
                <a:cubicBezTo>
                  <a:pt x="62" y="137"/>
                  <a:pt x="62" y="137"/>
                  <a:pt x="62" y="137"/>
                </a:cubicBezTo>
                <a:cubicBezTo>
                  <a:pt x="57" y="135"/>
                  <a:pt x="54" y="130"/>
                  <a:pt x="52" y="126"/>
                </a:cubicBezTo>
                <a:cubicBezTo>
                  <a:pt x="44" y="122"/>
                  <a:pt x="44" y="122"/>
                  <a:pt x="44" y="122"/>
                </a:cubicBezTo>
                <a:cubicBezTo>
                  <a:pt x="44" y="118"/>
                  <a:pt x="44" y="118"/>
                  <a:pt x="44" y="118"/>
                </a:cubicBezTo>
                <a:cubicBezTo>
                  <a:pt x="51" y="121"/>
                  <a:pt x="51" y="121"/>
                  <a:pt x="51" y="121"/>
                </a:cubicBezTo>
                <a:cubicBezTo>
                  <a:pt x="51" y="118"/>
                  <a:pt x="51" y="114"/>
                  <a:pt x="52" y="111"/>
                </a:cubicBezTo>
                <a:cubicBezTo>
                  <a:pt x="44" y="107"/>
                  <a:pt x="44" y="107"/>
                  <a:pt x="44" y="107"/>
                </a:cubicBezTo>
                <a:cubicBezTo>
                  <a:pt x="44" y="31"/>
                  <a:pt x="44" y="31"/>
                  <a:pt x="44" y="31"/>
                </a:cubicBezTo>
                <a:cubicBezTo>
                  <a:pt x="55" y="7"/>
                  <a:pt x="55" y="7"/>
                  <a:pt x="55" y="7"/>
                </a:cubicBezTo>
                <a:cubicBezTo>
                  <a:pt x="55" y="7"/>
                  <a:pt x="55" y="7"/>
                  <a:pt x="55" y="7"/>
                </a:cubicBezTo>
                <a:cubicBezTo>
                  <a:pt x="53" y="6"/>
                  <a:pt x="53" y="5"/>
                  <a:pt x="54" y="4"/>
                </a:cubicBezTo>
                <a:cubicBezTo>
                  <a:pt x="55" y="1"/>
                  <a:pt x="55" y="1"/>
                  <a:pt x="55" y="1"/>
                </a:cubicBezTo>
                <a:cubicBezTo>
                  <a:pt x="55" y="0"/>
                  <a:pt x="56" y="0"/>
                  <a:pt x="58" y="0"/>
                </a:cubicBezTo>
                <a:lnTo>
                  <a:pt x="62" y="2"/>
                </a:lnTo>
                <a:close/>
                <a:moveTo>
                  <a:pt x="44" y="31"/>
                </a:moveTo>
                <a:cubicBezTo>
                  <a:pt x="44" y="107"/>
                  <a:pt x="44" y="107"/>
                  <a:pt x="44" y="107"/>
                </a:cubicBezTo>
                <a:cubicBezTo>
                  <a:pt x="44" y="107"/>
                  <a:pt x="44" y="107"/>
                  <a:pt x="44" y="107"/>
                </a:cubicBezTo>
                <a:cubicBezTo>
                  <a:pt x="42" y="110"/>
                  <a:pt x="40" y="113"/>
                  <a:pt x="37" y="115"/>
                </a:cubicBezTo>
                <a:cubicBezTo>
                  <a:pt x="44" y="118"/>
                  <a:pt x="44" y="118"/>
                  <a:pt x="44" y="118"/>
                </a:cubicBezTo>
                <a:cubicBezTo>
                  <a:pt x="44" y="122"/>
                  <a:pt x="44" y="122"/>
                  <a:pt x="44" y="122"/>
                </a:cubicBezTo>
                <a:cubicBezTo>
                  <a:pt x="34" y="117"/>
                  <a:pt x="34" y="117"/>
                  <a:pt x="34" y="117"/>
                </a:cubicBezTo>
                <a:cubicBezTo>
                  <a:pt x="34" y="113"/>
                  <a:pt x="34" y="113"/>
                  <a:pt x="34" y="113"/>
                </a:cubicBezTo>
                <a:cubicBezTo>
                  <a:pt x="34" y="112"/>
                  <a:pt x="35" y="112"/>
                  <a:pt x="35" y="112"/>
                </a:cubicBezTo>
                <a:cubicBezTo>
                  <a:pt x="34" y="110"/>
                  <a:pt x="34" y="110"/>
                  <a:pt x="34" y="110"/>
                </a:cubicBezTo>
                <a:cubicBezTo>
                  <a:pt x="34" y="96"/>
                  <a:pt x="34" y="96"/>
                  <a:pt x="34" y="96"/>
                </a:cubicBezTo>
                <a:cubicBezTo>
                  <a:pt x="44" y="100"/>
                  <a:pt x="44" y="100"/>
                  <a:pt x="44" y="100"/>
                </a:cubicBezTo>
                <a:cubicBezTo>
                  <a:pt x="44" y="100"/>
                  <a:pt x="44" y="99"/>
                  <a:pt x="44" y="98"/>
                </a:cubicBezTo>
                <a:cubicBezTo>
                  <a:pt x="44" y="96"/>
                  <a:pt x="44" y="93"/>
                  <a:pt x="43" y="91"/>
                </a:cubicBezTo>
                <a:cubicBezTo>
                  <a:pt x="34" y="93"/>
                  <a:pt x="34" y="93"/>
                  <a:pt x="34" y="93"/>
                </a:cubicBezTo>
                <a:cubicBezTo>
                  <a:pt x="34" y="88"/>
                  <a:pt x="34" y="88"/>
                  <a:pt x="34" y="88"/>
                </a:cubicBezTo>
                <a:cubicBezTo>
                  <a:pt x="38" y="83"/>
                  <a:pt x="38" y="83"/>
                  <a:pt x="38" y="83"/>
                </a:cubicBezTo>
                <a:cubicBezTo>
                  <a:pt x="34" y="81"/>
                  <a:pt x="34" y="81"/>
                  <a:pt x="34" y="81"/>
                </a:cubicBezTo>
                <a:cubicBezTo>
                  <a:pt x="34" y="48"/>
                  <a:pt x="34" y="48"/>
                  <a:pt x="34" y="48"/>
                </a:cubicBezTo>
                <a:cubicBezTo>
                  <a:pt x="39" y="37"/>
                  <a:pt x="39" y="37"/>
                  <a:pt x="39" y="37"/>
                </a:cubicBezTo>
                <a:cubicBezTo>
                  <a:pt x="39" y="36"/>
                  <a:pt x="41" y="36"/>
                  <a:pt x="42" y="36"/>
                </a:cubicBezTo>
                <a:cubicBezTo>
                  <a:pt x="42" y="36"/>
                  <a:pt x="42" y="36"/>
                  <a:pt x="42" y="36"/>
                </a:cubicBezTo>
                <a:lnTo>
                  <a:pt x="44" y="31"/>
                </a:lnTo>
                <a:close/>
                <a:moveTo>
                  <a:pt x="23" y="91"/>
                </a:moveTo>
                <a:cubicBezTo>
                  <a:pt x="23" y="91"/>
                  <a:pt x="23" y="91"/>
                  <a:pt x="23" y="91"/>
                </a:cubicBezTo>
                <a:cubicBezTo>
                  <a:pt x="23" y="90"/>
                  <a:pt x="23" y="90"/>
                  <a:pt x="23" y="90"/>
                </a:cubicBezTo>
                <a:cubicBezTo>
                  <a:pt x="23" y="73"/>
                  <a:pt x="23" y="73"/>
                  <a:pt x="23" y="73"/>
                </a:cubicBezTo>
                <a:cubicBezTo>
                  <a:pt x="27" y="63"/>
                  <a:pt x="27" y="63"/>
                  <a:pt x="27" y="63"/>
                </a:cubicBezTo>
                <a:cubicBezTo>
                  <a:pt x="23" y="61"/>
                  <a:pt x="23" y="61"/>
                  <a:pt x="23" y="61"/>
                </a:cubicBezTo>
                <a:cubicBezTo>
                  <a:pt x="23" y="42"/>
                  <a:pt x="23" y="42"/>
                  <a:pt x="23" y="42"/>
                </a:cubicBezTo>
                <a:cubicBezTo>
                  <a:pt x="24" y="43"/>
                  <a:pt x="24" y="43"/>
                  <a:pt x="24" y="43"/>
                </a:cubicBezTo>
                <a:cubicBezTo>
                  <a:pt x="25" y="43"/>
                  <a:pt x="25" y="44"/>
                  <a:pt x="24" y="45"/>
                </a:cubicBezTo>
                <a:cubicBezTo>
                  <a:pt x="23" y="49"/>
                  <a:pt x="23" y="49"/>
                  <a:pt x="23" y="49"/>
                </a:cubicBezTo>
                <a:cubicBezTo>
                  <a:pt x="32" y="53"/>
                  <a:pt x="32" y="53"/>
                  <a:pt x="32" y="53"/>
                </a:cubicBezTo>
                <a:cubicBezTo>
                  <a:pt x="34" y="48"/>
                  <a:pt x="34" y="48"/>
                  <a:pt x="34" y="48"/>
                </a:cubicBezTo>
                <a:cubicBezTo>
                  <a:pt x="34" y="81"/>
                  <a:pt x="34" y="81"/>
                  <a:pt x="34" y="81"/>
                </a:cubicBezTo>
                <a:cubicBezTo>
                  <a:pt x="26" y="78"/>
                  <a:pt x="26" y="78"/>
                  <a:pt x="26" y="78"/>
                </a:cubicBezTo>
                <a:cubicBezTo>
                  <a:pt x="25" y="92"/>
                  <a:pt x="25" y="92"/>
                  <a:pt x="25" y="92"/>
                </a:cubicBezTo>
                <a:cubicBezTo>
                  <a:pt x="25" y="92"/>
                  <a:pt x="25" y="92"/>
                  <a:pt x="25" y="92"/>
                </a:cubicBezTo>
                <a:cubicBezTo>
                  <a:pt x="25" y="92"/>
                  <a:pt x="26" y="92"/>
                  <a:pt x="26" y="92"/>
                </a:cubicBezTo>
                <a:cubicBezTo>
                  <a:pt x="27" y="93"/>
                  <a:pt x="27" y="93"/>
                  <a:pt x="28" y="93"/>
                </a:cubicBezTo>
                <a:cubicBezTo>
                  <a:pt x="28" y="94"/>
                  <a:pt x="28" y="94"/>
                  <a:pt x="28" y="94"/>
                </a:cubicBezTo>
                <a:cubicBezTo>
                  <a:pt x="34" y="88"/>
                  <a:pt x="34" y="88"/>
                  <a:pt x="34" y="88"/>
                </a:cubicBezTo>
                <a:cubicBezTo>
                  <a:pt x="34" y="93"/>
                  <a:pt x="34" y="93"/>
                  <a:pt x="34" y="93"/>
                </a:cubicBezTo>
                <a:cubicBezTo>
                  <a:pt x="29" y="94"/>
                  <a:pt x="29" y="94"/>
                  <a:pt x="29" y="94"/>
                </a:cubicBezTo>
                <a:cubicBezTo>
                  <a:pt x="34" y="96"/>
                  <a:pt x="34" y="96"/>
                  <a:pt x="34" y="96"/>
                </a:cubicBezTo>
                <a:cubicBezTo>
                  <a:pt x="34" y="110"/>
                  <a:pt x="34" y="110"/>
                  <a:pt x="34" y="110"/>
                </a:cubicBezTo>
                <a:cubicBezTo>
                  <a:pt x="28" y="100"/>
                  <a:pt x="28" y="100"/>
                  <a:pt x="28" y="100"/>
                </a:cubicBezTo>
                <a:cubicBezTo>
                  <a:pt x="27" y="99"/>
                  <a:pt x="27" y="99"/>
                  <a:pt x="27" y="99"/>
                </a:cubicBezTo>
                <a:cubicBezTo>
                  <a:pt x="26" y="100"/>
                  <a:pt x="26" y="100"/>
                  <a:pt x="26" y="100"/>
                </a:cubicBezTo>
                <a:cubicBezTo>
                  <a:pt x="25" y="100"/>
                  <a:pt x="24" y="100"/>
                  <a:pt x="24" y="100"/>
                </a:cubicBezTo>
                <a:cubicBezTo>
                  <a:pt x="23" y="107"/>
                  <a:pt x="23" y="107"/>
                  <a:pt x="23" y="107"/>
                </a:cubicBezTo>
                <a:cubicBezTo>
                  <a:pt x="23" y="100"/>
                  <a:pt x="23" y="100"/>
                  <a:pt x="23" y="100"/>
                </a:cubicBezTo>
                <a:cubicBezTo>
                  <a:pt x="23" y="99"/>
                  <a:pt x="23" y="99"/>
                  <a:pt x="23" y="99"/>
                </a:cubicBezTo>
                <a:cubicBezTo>
                  <a:pt x="23" y="99"/>
                  <a:pt x="23" y="99"/>
                  <a:pt x="23" y="99"/>
                </a:cubicBezTo>
                <a:lnTo>
                  <a:pt x="23" y="91"/>
                </a:lnTo>
                <a:close/>
                <a:moveTo>
                  <a:pt x="34" y="113"/>
                </a:moveTo>
                <a:cubicBezTo>
                  <a:pt x="33" y="113"/>
                  <a:pt x="33" y="113"/>
                  <a:pt x="33" y="113"/>
                </a:cubicBezTo>
                <a:cubicBezTo>
                  <a:pt x="23" y="108"/>
                  <a:pt x="23" y="108"/>
                  <a:pt x="23" y="108"/>
                </a:cubicBezTo>
                <a:cubicBezTo>
                  <a:pt x="23" y="112"/>
                  <a:pt x="23" y="112"/>
                  <a:pt x="23" y="112"/>
                </a:cubicBezTo>
                <a:cubicBezTo>
                  <a:pt x="28" y="115"/>
                  <a:pt x="28" y="115"/>
                  <a:pt x="28" y="115"/>
                </a:cubicBezTo>
                <a:cubicBezTo>
                  <a:pt x="26" y="115"/>
                  <a:pt x="25" y="115"/>
                  <a:pt x="23" y="115"/>
                </a:cubicBezTo>
                <a:cubicBezTo>
                  <a:pt x="23" y="118"/>
                  <a:pt x="23" y="118"/>
                  <a:pt x="23" y="118"/>
                </a:cubicBezTo>
                <a:cubicBezTo>
                  <a:pt x="26" y="119"/>
                  <a:pt x="30" y="118"/>
                  <a:pt x="33" y="117"/>
                </a:cubicBezTo>
                <a:cubicBezTo>
                  <a:pt x="34" y="117"/>
                  <a:pt x="34" y="117"/>
                  <a:pt x="34" y="117"/>
                </a:cubicBezTo>
                <a:lnTo>
                  <a:pt x="34" y="113"/>
                </a:lnTo>
                <a:close/>
                <a:moveTo>
                  <a:pt x="11" y="83"/>
                </a:moveTo>
                <a:cubicBezTo>
                  <a:pt x="9" y="85"/>
                  <a:pt x="8" y="87"/>
                  <a:pt x="7" y="89"/>
                </a:cubicBezTo>
                <a:cubicBezTo>
                  <a:pt x="14" y="92"/>
                  <a:pt x="14" y="92"/>
                  <a:pt x="14" y="92"/>
                </a:cubicBezTo>
                <a:cubicBezTo>
                  <a:pt x="14" y="91"/>
                  <a:pt x="14" y="91"/>
                  <a:pt x="14" y="91"/>
                </a:cubicBezTo>
                <a:cubicBezTo>
                  <a:pt x="15" y="90"/>
                  <a:pt x="15" y="90"/>
                  <a:pt x="15" y="90"/>
                </a:cubicBezTo>
                <a:cubicBezTo>
                  <a:pt x="15" y="89"/>
                  <a:pt x="18" y="89"/>
                  <a:pt x="21" y="90"/>
                </a:cubicBezTo>
                <a:cubicBezTo>
                  <a:pt x="23" y="91"/>
                  <a:pt x="23" y="91"/>
                  <a:pt x="23" y="91"/>
                </a:cubicBezTo>
                <a:cubicBezTo>
                  <a:pt x="23" y="99"/>
                  <a:pt x="23" y="99"/>
                  <a:pt x="23" y="99"/>
                </a:cubicBezTo>
                <a:cubicBezTo>
                  <a:pt x="22" y="99"/>
                  <a:pt x="22" y="98"/>
                  <a:pt x="22" y="98"/>
                </a:cubicBezTo>
                <a:cubicBezTo>
                  <a:pt x="21" y="97"/>
                  <a:pt x="21" y="97"/>
                  <a:pt x="21" y="97"/>
                </a:cubicBezTo>
                <a:cubicBezTo>
                  <a:pt x="20" y="96"/>
                  <a:pt x="20" y="96"/>
                  <a:pt x="20" y="96"/>
                </a:cubicBezTo>
                <a:cubicBezTo>
                  <a:pt x="6" y="99"/>
                  <a:pt x="6" y="99"/>
                  <a:pt x="6" y="99"/>
                </a:cubicBezTo>
                <a:cubicBezTo>
                  <a:pt x="6" y="101"/>
                  <a:pt x="7" y="103"/>
                  <a:pt x="8" y="105"/>
                </a:cubicBezTo>
                <a:cubicBezTo>
                  <a:pt x="10" y="107"/>
                  <a:pt x="11" y="109"/>
                  <a:pt x="13" y="111"/>
                </a:cubicBezTo>
                <a:cubicBezTo>
                  <a:pt x="15" y="109"/>
                  <a:pt x="15" y="109"/>
                  <a:pt x="15" y="109"/>
                </a:cubicBezTo>
                <a:cubicBezTo>
                  <a:pt x="14" y="108"/>
                  <a:pt x="14" y="108"/>
                  <a:pt x="14" y="107"/>
                </a:cubicBezTo>
                <a:cubicBezTo>
                  <a:pt x="15" y="105"/>
                  <a:pt x="15" y="105"/>
                  <a:pt x="15" y="105"/>
                </a:cubicBezTo>
                <a:cubicBezTo>
                  <a:pt x="15" y="105"/>
                  <a:pt x="16" y="105"/>
                  <a:pt x="17" y="106"/>
                </a:cubicBezTo>
                <a:cubicBezTo>
                  <a:pt x="17" y="106"/>
                  <a:pt x="17" y="106"/>
                  <a:pt x="17" y="106"/>
                </a:cubicBezTo>
                <a:cubicBezTo>
                  <a:pt x="23" y="100"/>
                  <a:pt x="23" y="100"/>
                  <a:pt x="23" y="100"/>
                </a:cubicBezTo>
                <a:cubicBezTo>
                  <a:pt x="23" y="107"/>
                  <a:pt x="23" y="107"/>
                  <a:pt x="23" y="107"/>
                </a:cubicBezTo>
                <a:cubicBezTo>
                  <a:pt x="23" y="108"/>
                  <a:pt x="23" y="108"/>
                  <a:pt x="23" y="108"/>
                </a:cubicBezTo>
                <a:cubicBezTo>
                  <a:pt x="23" y="108"/>
                  <a:pt x="23" y="108"/>
                  <a:pt x="23" y="108"/>
                </a:cubicBezTo>
                <a:cubicBezTo>
                  <a:pt x="23" y="112"/>
                  <a:pt x="23" y="112"/>
                  <a:pt x="23" y="112"/>
                </a:cubicBezTo>
                <a:cubicBezTo>
                  <a:pt x="22" y="112"/>
                  <a:pt x="22" y="112"/>
                  <a:pt x="22" y="112"/>
                </a:cubicBezTo>
                <a:cubicBezTo>
                  <a:pt x="22" y="115"/>
                  <a:pt x="22" y="115"/>
                  <a:pt x="22" y="115"/>
                </a:cubicBezTo>
                <a:cubicBezTo>
                  <a:pt x="22" y="115"/>
                  <a:pt x="22" y="115"/>
                  <a:pt x="23" y="115"/>
                </a:cubicBezTo>
                <a:cubicBezTo>
                  <a:pt x="23" y="118"/>
                  <a:pt x="23" y="118"/>
                  <a:pt x="23" y="118"/>
                </a:cubicBezTo>
                <a:cubicBezTo>
                  <a:pt x="20" y="118"/>
                  <a:pt x="18" y="117"/>
                  <a:pt x="16" y="116"/>
                </a:cubicBezTo>
                <a:cubicBezTo>
                  <a:pt x="5" y="111"/>
                  <a:pt x="0" y="98"/>
                  <a:pt x="5" y="87"/>
                </a:cubicBezTo>
                <a:cubicBezTo>
                  <a:pt x="8" y="79"/>
                  <a:pt x="15" y="75"/>
                  <a:pt x="22" y="74"/>
                </a:cubicBezTo>
                <a:cubicBezTo>
                  <a:pt x="22" y="73"/>
                  <a:pt x="22" y="73"/>
                  <a:pt x="22" y="73"/>
                </a:cubicBezTo>
                <a:cubicBezTo>
                  <a:pt x="23" y="73"/>
                  <a:pt x="23" y="73"/>
                  <a:pt x="23" y="73"/>
                </a:cubicBezTo>
                <a:cubicBezTo>
                  <a:pt x="23" y="90"/>
                  <a:pt x="23" y="90"/>
                  <a:pt x="23" y="90"/>
                </a:cubicBezTo>
                <a:cubicBezTo>
                  <a:pt x="17" y="79"/>
                  <a:pt x="17" y="79"/>
                  <a:pt x="17" y="79"/>
                </a:cubicBezTo>
                <a:cubicBezTo>
                  <a:pt x="15" y="80"/>
                  <a:pt x="13" y="81"/>
                  <a:pt x="11" y="83"/>
                </a:cubicBezTo>
                <a:close/>
                <a:moveTo>
                  <a:pt x="23" y="42"/>
                </a:moveTo>
                <a:cubicBezTo>
                  <a:pt x="23" y="61"/>
                  <a:pt x="23" y="61"/>
                  <a:pt x="23" y="61"/>
                </a:cubicBezTo>
                <a:cubicBezTo>
                  <a:pt x="18" y="59"/>
                  <a:pt x="18" y="59"/>
                  <a:pt x="18" y="59"/>
                </a:cubicBezTo>
                <a:cubicBezTo>
                  <a:pt x="17" y="63"/>
                  <a:pt x="17" y="63"/>
                  <a:pt x="17" y="63"/>
                </a:cubicBezTo>
                <a:cubicBezTo>
                  <a:pt x="16" y="63"/>
                  <a:pt x="15" y="64"/>
                  <a:pt x="14" y="63"/>
                </a:cubicBezTo>
                <a:cubicBezTo>
                  <a:pt x="10" y="62"/>
                  <a:pt x="10" y="62"/>
                  <a:pt x="10" y="62"/>
                </a:cubicBezTo>
                <a:cubicBezTo>
                  <a:pt x="9" y="61"/>
                  <a:pt x="9" y="60"/>
                  <a:pt x="10" y="59"/>
                </a:cubicBezTo>
                <a:cubicBezTo>
                  <a:pt x="17" y="42"/>
                  <a:pt x="17" y="42"/>
                  <a:pt x="17" y="42"/>
                </a:cubicBezTo>
                <a:cubicBezTo>
                  <a:pt x="18" y="41"/>
                  <a:pt x="19" y="41"/>
                  <a:pt x="20" y="41"/>
                </a:cubicBezTo>
                <a:lnTo>
                  <a:pt x="23" y="42"/>
                </a:ln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39" name="Rectangle 7"/>
          <p:cNvSpPr>
            <a:spLocks noChangeArrowheads="1"/>
          </p:cNvSpPr>
          <p:nvPr/>
        </p:nvSpPr>
        <p:spPr bwMode="auto">
          <a:xfrm>
            <a:off x="4499" y="3896800"/>
            <a:ext cx="5002995" cy="316888"/>
          </a:xfrm>
          <a:prstGeom prst="rect">
            <a:avLst/>
          </a:pr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40" name="Rectangle 8"/>
          <p:cNvSpPr>
            <a:spLocks noChangeArrowheads="1"/>
          </p:cNvSpPr>
          <p:nvPr/>
        </p:nvSpPr>
        <p:spPr bwMode="auto">
          <a:xfrm>
            <a:off x="4499" y="3896800"/>
            <a:ext cx="5002995" cy="316888"/>
          </a:xfrm>
          <a:prstGeom prst="rect">
            <a:avLst/>
          </a:prstGeom>
          <a:solidFill>
            <a:srgbClr val="113A59"/>
          </a:solidFill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D7283"/>
              </a:solidFill>
            </a:endParaRPr>
          </a:p>
        </p:txBody>
      </p:sp>
      <p:sp>
        <p:nvSpPr>
          <p:cNvPr id="42" name="Freeform 10"/>
          <p:cNvSpPr/>
          <p:nvPr/>
        </p:nvSpPr>
        <p:spPr bwMode="auto">
          <a:xfrm>
            <a:off x="-302" y="1868234"/>
            <a:ext cx="4676503" cy="1464408"/>
          </a:xfrm>
          <a:custGeom>
            <a:avLst/>
            <a:gdLst>
              <a:gd name="T0" fmla="*/ 927 w 944"/>
              <a:gd name="T1" fmla="*/ 0 h 296"/>
              <a:gd name="T2" fmla="*/ 519 w 944"/>
              <a:gd name="T3" fmla="*/ 176 h 296"/>
              <a:gd name="T4" fmla="*/ 33 w 944"/>
              <a:gd name="T5" fmla="*/ 231 h 296"/>
              <a:gd name="T6" fmla="*/ 1 w 944"/>
              <a:gd name="T7" fmla="*/ 231 h 296"/>
              <a:gd name="T8" fmla="*/ 0 w 944"/>
              <a:gd name="T9" fmla="*/ 295 h 296"/>
              <a:gd name="T10" fmla="*/ 34 w 944"/>
              <a:gd name="T11" fmla="*/ 296 h 296"/>
              <a:gd name="T12" fmla="*/ 526 w 944"/>
              <a:gd name="T13" fmla="*/ 240 h 296"/>
              <a:gd name="T14" fmla="*/ 944 w 944"/>
              <a:gd name="T15" fmla="*/ 59 h 296"/>
              <a:gd name="T16" fmla="*/ 927 w 944"/>
              <a:gd name="T17" fmla="*/ 0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44" h="296">
                <a:moveTo>
                  <a:pt x="927" y="0"/>
                </a:moveTo>
                <a:cubicBezTo>
                  <a:pt x="802" y="83"/>
                  <a:pt x="663" y="140"/>
                  <a:pt x="519" y="176"/>
                </a:cubicBezTo>
                <a:cubicBezTo>
                  <a:pt x="361" y="216"/>
                  <a:pt x="195" y="231"/>
                  <a:pt x="33" y="231"/>
                </a:cubicBezTo>
                <a:cubicBezTo>
                  <a:pt x="22" y="231"/>
                  <a:pt x="12" y="231"/>
                  <a:pt x="1" y="231"/>
                </a:cubicBezTo>
                <a:cubicBezTo>
                  <a:pt x="0" y="295"/>
                  <a:pt x="0" y="295"/>
                  <a:pt x="0" y="295"/>
                </a:cubicBezTo>
                <a:cubicBezTo>
                  <a:pt x="11" y="296"/>
                  <a:pt x="22" y="296"/>
                  <a:pt x="34" y="296"/>
                </a:cubicBezTo>
                <a:cubicBezTo>
                  <a:pt x="198" y="296"/>
                  <a:pt x="365" y="280"/>
                  <a:pt x="526" y="240"/>
                </a:cubicBezTo>
                <a:cubicBezTo>
                  <a:pt x="673" y="203"/>
                  <a:pt x="815" y="145"/>
                  <a:pt x="944" y="59"/>
                </a:cubicBezTo>
                <a:cubicBezTo>
                  <a:pt x="927" y="0"/>
                  <a:pt x="927" y="0"/>
                  <a:pt x="927" y="0"/>
                </a:cubicBezTo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44" name="Freeform 12"/>
          <p:cNvSpPr/>
          <p:nvPr/>
        </p:nvSpPr>
        <p:spPr bwMode="auto">
          <a:xfrm>
            <a:off x="9301" y="4789851"/>
            <a:ext cx="4671703" cy="1459607"/>
          </a:xfrm>
          <a:custGeom>
            <a:avLst/>
            <a:gdLst>
              <a:gd name="T0" fmla="*/ 33 w 943"/>
              <a:gd name="T1" fmla="*/ 0 h 295"/>
              <a:gd name="T2" fmla="*/ 0 w 943"/>
              <a:gd name="T3" fmla="*/ 0 h 295"/>
              <a:gd name="T4" fmla="*/ 0 w 943"/>
              <a:gd name="T5" fmla="*/ 64 h 295"/>
              <a:gd name="T6" fmla="*/ 33 w 943"/>
              <a:gd name="T7" fmla="*/ 64 h 295"/>
              <a:gd name="T8" fmla="*/ 518 w 943"/>
              <a:gd name="T9" fmla="*/ 119 h 295"/>
              <a:gd name="T10" fmla="*/ 927 w 943"/>
              <a:gd name="T11" fmla="*/ 295 h 295"/>
              <a:gd name="T12" fmla="*/ 943 w 943"/>
              <a:gd name="T13" fmla="*/ 236 h 295"/>
              <a:gd name="T14" fmla="*/ 525 w 943"/>
              <a:gd name="T15" fmla="*/ 56 h 295"/>
              <a:gd name="T16" fmla="*/ 33 w 943"/>
              <a:gd name="T17" fmla="*/ 0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43" h="295">
                <a:moveTo>
                  <a:pt x="33" y="0"/>
                </a:moveTo>
                <a:cubicBezTo>
                  <a:pt x="22" y="0"/>
                  <a:pt x="11" y="0"/>
                  <a:pt x="0" y="0"/>
                </a:cubicBezTo>
                <a:cubicBezTo>
                  <a:pt x="0" y="64"/>
                  <a:pt x="0" y="64"/>
                  <a:pt x="0" y="64"/>
                </a:cubicBezTo>
                <a:cubicBezTo>
                  <a:pt x="11" y="64"/>
                  <a:pt x="22" y="64"/>
                  <a:pt x="33" y="64"/>
                </a:cubicBezTo>
                <a:cubicBezTo>
                  <a:pt x="195" y="64"/>
                  <a:pt x="360" y="80"/>
                  <a:pt x="518" y="119"/>
                </a:cubicBezTo>
                <a:cubicBezTo>
                  <a:pt x="662" y="155"/>
                  <a:pt x="801" y="212"/>
                  <a:pt x="927" y="295"/>
                </a:cubicBezTo>
                <a:cubicBezTo>
                  <a:pt x="943" y="236"/>
                  <a:pt x="943" y="236"/>
                  <a:pt x="943" y="236"/>
                </a:cubicBezTo>
                <a:cubicBezTo>
                  <a:pt x="814" y="150"/>
                  <a:pt x="672" y="93"/>
                  <a:pt x="525" y="56"/>
                </a:cubicBezTo>
                <a:cubicBezTo>
                  <a:pt x="364" y="15"/>
                  <a:pt x="197" y="0"/>
                  <a:pt x="33" y="0"/>
                </a:cubicBezTo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45" name="Freeform 13"/>
          <p:cNvSpPr>
            <a:spLocks noEditPoints="1"/>
          </p:cNvSpPr>
          <p:nvPr/>
        </p:nvSpPr>
        <p:spPr bwMode="auto">
          <a:xfrm>
            <a:off x="5072313" y="3783970"/>
            <a:ext cx="852239" cy="456127"/>
          </a:xfrm>
          <a:custGeom>
            <a:avLst/>
            <a:gdLst>
              <a:gd name="T0" fmla="*/ 142 w 172"/>
              <a:gd name="T1" fmla="*/ 77 h 92"/>
              <a:gd name="T2" fmla="*/ 142 w 172"/>
              <a:gd name="T3" fmla="*/ 51 h 92"/>
              <a:gd name="T4" fmla="*/ 142 w 172"/>
              <a:gd name="T5" fmla="*/ 92 h 92"/>
              <a:gd name="T6" fmla="*/ 142 w 172"/>
              <a:gd name="T7" fmla="*/ 39 h 92"/>
              <a:gd name="T8" fmla="*/ 142 w 172"/>
              <a:gd name="T9" fmla="*/ 67 h 92"/>
              <a:gd name="T10" fmla="*/ 142 w 172"/>
              <a:gd name="T11" fmla="*/ 67 h 92"/>
              <a:gd name="T12" fmla="*/ 142 w 172"/>
              <a:gd name="T13" fmla="*/ 51 h 92"/>
              <a:gd name="T14" fmla="*/ 137 w 172"/>
              <a:gd name="T15" fmla="*/ 63 h 92"/>
              <a:gd name="T16" fmla="*/ 142 w 172"/>
              <a:gd name="T17" fmla="*/ 75 h 92"/>
              <a:gd name="T18" fmla="*/ 131 w 172"/>
              <a:gd name="T19" fmla="*/ 41 h 92"/>
              <a:gd name="T20" fmla="*/ 112 w 172"/>
              <a:gd name="T21" fmla="*/ 63 h 92"/>
              <a:gd name="T22" fmla="*/ 90 w 172"/>
              <a:gd name="T23" fmla="*/ 62 h 92"/>
              <a:gd name="T24" fmla="*/ 82 w 172"/>
              <a:gd name="T25" fmla="*/ 77 h 92"/>
              <a:gd name="T26" fmla="*/ 78 w 172"/>
              <a:gd name="T27" fmla="*/ 78 h 92"/>
              <a:gd name="T28" fmla="*/ 81 w 172"/>
              <a:gd name="T29" fmla="*/ 66 h 92"/>
              <a:gd name="T30" fmla="*/ 82 w 172"/>
              <a:gd name="T31" fmla="*/ 61 h 92"/>
              <a:gd name="T32" fmla="*/ 118 w 172"/>
              <a:gd name="T33" fmla="*/ 27 h 92"/>
              <a:gd name="T34" fmla="*/ 124 w 172"/>
              <a:gd name="T35" fmla="*/ 23 h 92"/>
              <a:gd name="T36" fmla="*/ 104 w 172"/>
              <a:gd name="T37" fmla="*/ 9 h 92"/>
              <a:gd name="T38" fmla="*/ 121 w 172"/>
              <a:gd name="T39" fmla="*/ 4 h 92"/>
              <a:gd name="T40" fmla="*/ 130 w 172"/>
              <a:gd name="T41" fmla="*/ 7 h 92"/>
              <a:gd name="T42" fmla="*/ 130 w 172"/>
              <a:gd name="T43" fmla="*/ 17 h 92"/>
              <a:gd name="T44" fmla="*/ 142 w 172"/>
              <a:gd name="T45" fmla="*/ 33 h 92"/>
              <a:gd name="T46" fmla="*/ 138 w 172"/>
              <a:gd name="T47" fmla="*/ 49 h 92"/>
              <a:gd name="T48" fmla="*/ 78 w 172"/>
              <a:gd name="T49" fmla="*/ 10 h 92"/>
              <a:gd name="T50" fmla="*/ 76 w 172"/>
              <a:gd name="T51" fmla="*/ 16 h 92"/>
              <a:gd name="T52" fmla="*/ 78 w 172"/>
              <a:gd name="T53" fmla="*/ 27 h 92"/>
              <a:gd name="T54" fmla="*/ 69 w 172"/>
              <a:gd name="T55" fmla="*/ 28 h 92"/>
              <a:gd name="T56" fmla="*/ 65 w 172"/>
              <a:gd name="T57" fmla="*/ 16 h 92"/>
              <a:gd name="T58" fmla="*/ 76 w 172"/>
              <a:gd name="T59" fmla="*/ 9 h 92"/>
              <a:gd name="T60" fmla="*/ 53 w 172"/>
              <a:gd name="T61" fmla="*/ 45 h 92"/>
              <a:gd name="T62" fmla="*/ 53 w 172"/>
              <a:gd name="T63" fmla="*/ 66 h 92"/>
              <a:gd name="T64" fmla="*/ 59 w 172"/>
              <a:gd name="T65" fmla="*/ 66 h 92"/>
              <a:gd name="T66" fmla="*/ 78 w 172"/>
              <a:gd name="T67" fmla="*/ 78 h 92"/>
              <a:gd name="T68" fmla="*/ 53 w 172"/>
              <a:gd name="T69" fmla="*/ 38 h 92"/>
              <a:gd name="T70" fmla="*/ 53 w 172"/>
              <a:gd name="T71" fmla="*/ 60 h 92"/>
              <a:gd name="T72" fmla="*/ 50 w 172"/>
              <a:gd name="T73" fmla="*/ 41 h 92"/>
              <a:gd name="T74" fmla="*/ 47 w 172"/>
              <a:gd name="T75" fmla="*/ 66 h 92"/>
              <a:gd name="T76" fmla="*/ 53 w 172"/>
              <a:gd name="T77" fmla="*/ 81 h 92"/>
              <a:gd name="T78" fmla="*/ 47 w 172"/>
              <a:gd name="T79" fmla="*/ 39 h 92"/>
              <a:gd name="T80" fmla="*/ 47 w 172"/>
              <a:gd name="T81" fmla="*/ 61 h 92"/>
              <a:gd name="T82" fmla="*/ 39 w 172"/>
              <a:gd name="T83" fmla="*/ 70 h 92"/>
              <a:gd name="T84" fmla="*/ 41 w 172"/>
              <a:gd name="T85" fmla="*/ 61 h 92"/>
              <a:gd name="T86" fmla="*/ 45 w 172"/>
              <a:gd name="T87" fmla="*/ 45 h 92"/>
              <a:gd name="T88" fmla="*/ 47 w 172"/>
              <a:gd name="T89" fmla="*/ 78 h 92"/>
              <a:gd name="T90" fmla="*/ 47 w 172"/>
              <a:gd name="T91" fmla="*/ 78 h 92"/>
              <a:gd name="T92" fmla="*/ 29 w 172"/>
              <a:gd name="T93" fmla="*/ 39 h 92"/>
              <a:gd name="T94" fmla="*/ 39 w 172"/>
              <a:gd name="T95" fmla="*/ 52 h 92"/>
              <a:gd name="T96" fmla="*/ 39 w 172"/>
              <a:gd name="T97" fmla="*/ 66 h 92"/>
              <a:gd name="T98" fmla="*/ 29 w 172"/>
              <a:gd name="T99" fmla="*/ 58 h 92"/>
              <a:gd name="T100" fmla="*/ 30 w 172"/>
              <a:gd name="T101" fmla="*/ 51 h 92"/>
              <a:gd name="T102" fmla="*/ 39 w 172"/>
              <a:gd name="T103" fmla="*/ 52 h 92"/>
              <a:gd name="T104" fmla="*/ 29 w 172"/>
              <a:gd name="T105" fmla="*/ 77 h 92"/>
              <a:gd name="T106" fmla="*/ 39 w 172"/>
              <a:gd name="T107" fmla="*/ 85 h 92"/>
              <a:gd name="T108" fmla="*/ 29 w 172"/>
              <a:gd name="T109" fmla="*/ 87 h 92"/>
              <a:gd name="T110" fmla="*/ 29 w 172"/>
              <a:gd name="T111" fmla="*/ 39 h 92"/>
              <a:gd name="T112" fmla="*/ 0 w 172"/>
              <a:gd name="T113" fmla="*/ 63 h 92"/>
              <a:gd name="T114" fmla="*/ 29 w 172"/>
              <a:gd name="T115" fmla="*/ 77 h 92"/>
              <a:gd name="T116" fmla="*/ 29 w 172"/>
              <a:gd name="T117" fmla="*/ 49 h 92"/>
              <a:gd name="T118" fmla="*/ 29 w 172"/>
              <a:gd name="T119" fmla="*/ 58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2" h="92">
                <a:moveTo>
                  <a:pt x="142" y="48"/>
                </a:moveTo>
                <a:cubicBezTo>
                  <a:pt x="150" y="48"/>
                  <a:pt x="156" y="55"/>
                  <a:pt x="156" y="63"/>
                </a:cubicBezTo>
                <a:cubicBezTo>
                  <a:pt x="156" y="70"/>
                  <a:pt x="150" y="77"/>
                  <a:pt x="142" y="77"/>
                </a:cubicBezTo>
                <a:cubicBezTo>
                  <a:pt x="142" y="77"/>
                  <a:pt x="142" y="77"/>
                  <a:pt x="142" y="77"/>
                </a:cubicBezTo>
                <a:cubicBezTo>
                  <a:pt x="142" y="75"/>
                  <a:pt x="142" y="75"/>
                  <a:pt x="142" y="75"/>
                </a:cubicBezTo>
                <a:cubicBezTo>
                  <a:pt x="142" y="75"/>
                  <a:pt x="142" y="75"/>
                  <a:pt x="142" y="75"/>
                </a:cubicBezTo>
                <a:cubicBezTo>
                  <a:pt x="148" y="75"/>
                  <a:pt x="154" y="69"/>
                  <a:pt x="154" y="63"/>
                </a:cubicBezTo>
                <a:cubicBezTo>
                  <a:pt x="154" y="56"/>
                  <a:pt x="148" y="51"/>
                  <a:pt x="142" y="51"/>
                </a:cubicBezTo>
                <a:lnTo>
                  <a:pt x="142" y="48"/>
                </a:lnTo>
                <a:close/>
                <a:moveTo>
                  <a:pt x="142" y="86"/>
                </a:moveTo>
                <a:cubicBezTo>
                  <a:pt x="142" y="92"/>
                  <a:pt x="142" y="92"/>
                  <a:pt x="142" y="92"/>
                </a:cubicBezTo>
                <a:cubicBezTo>
                  <a:pt x="142" y="92"/>
                  <a:pt x="142" y="92"/>
                  <a:pt x="142" y="92"/>
                </a:cubicBezTo>
                <a:cubicBezTo>
                  <a:pt x="158" y="92"/>
                  <a:pt x="172" y="79"/>
                  <a:pt x="171" y="63"/>
                </a:cubicBezTo>
                <a:cubicBezTo>
                  <a:pt x="171" y="46"/>
                  <a:pt x="158" y="33"/>
                  <a:pt x="142" y="33"/>
                </a:cubicBezTo>
                <a:cubicBezTo>
                  <a:pt x="142" y="33"/>
                  <a:pt x="142" y="33"/>
                  <a:pt x="142" y="33"/>
                </a:cubicBezTo>
                <a:cubicBezTo>
                  <a:pt x="142" y="39"/>
                  <a:pt x="142" y="39"/>
                  <a:pt x="142" y="39"/>
                </a:cubicBezTo>
                <a:cubicBezTo>
                  <a:pt x="155" y="39"/>
                  <a:pt x="165" y="50"/>
                  <a:pt x="165" y="63"/>
                </a:cubicBezTo>
                <a:cubicBezTo>
                  <a:pt x="165" y="76"/>
                  <a:pt x="155" y="86"/>
                  <a:pt x="142" y="86"/>
                </a:cubicBezTo>
                <a:close/>
                <a:moveTo>
                  <a:pt x="142" y="67"/>
                </a:moveTo>
                <a:cubicBezTo>
                  <a:pt x="142" y="67"/>
                  <a:pt x="142" y="67"/>
                  <a:pt x="142" y="67"/>
                </a:cubicBezTo>
                <a:cubicBezTo>
                  <a:pt x="144" y="67"/>
                  <a:pt x="146" y="65"/>
                  <a:pt x="146" y="63"/>
                </a:cubicBezTo>
                <a:cubicBezTo>
                  <a:pt x="146" y="60"/>
                  <a:pt x="144" y="58"/>
                  <a:pt x="142" y="58"/>
                </a:cubicBezTo>
                <a:cubicBezTo>
                  <a:pt x="142" y="57"/>
                  <a:pt x="142" y="57"/>
                  <a:pt x="142" y="57"/>
                </a:cubicBezTo>
                <a:lnTo>
                  <a:pt x="142" y="67"/>
                </a:lnTo>
                <a:close/>
                <a:moveTo>
                  <a:pt x="142" y="48"/>
                </a:moveTo>
                <a:cubicBezTo>
                  <a:pt x="142" y="48"/>
                  <a:pt x="142" y="48"/>
                  <a:pt x="142" y="48"/>
                </a:cubicBezTo>
                <a:cubicBezTo>
                  <a:pt x="142" y="51"/>
                  <a:pt x="142" y="51"/>
                  <a:pt x="142" y="51"/>
                </a:cubicBezTo>
                <a:cubicBezTo>
                  <a:pt x="142" y="51"/>
                  <a:pt x="142" y="51"/>
                  <a:pt x="142" y="51"/>
                </a:cubicBezTo>
                <a:cubicBezTo>
                  <a:pt x="141" y="51"/>
                  <a:pt x="140" y="51"/>
                  <a:pt x="139" y="51"/>
                </a:cubicBezTo>
                <a:cubicBezTo>
                  <a:pt x="142" y="57"/>
                  <a:pt x="142" y="57"/>
                  <a:pt x="142" y="57"/>
                </a:cubicBezTo>
                <a:cubicBezTo>
                  <a:pt x="142" y="67"/>
                  <a:pt x="142" y="67"/>
                  <a:pt x="142" y="67"/>
                </a:cubicBezTo>
                <a:cubicBezTo>
                  <a:pt x="139" y="67"/>
                  <a:pt x="137" y="65"/>
                  <a:pt x="137" y="63"/>
                </a:cubicBezTo>
                <a:cubicBezTo>
                  <a:pt x="137" y="61"/>
                  <a:pt x="138" y="60"/>
                  <a:pt x="138" y="59"/>
                </a:cubicBezTo>
                <a:cubicBezTo>
                  <a:pt x="136" y="52"/>
                  <a:pt x="136" y="52"/>
                  <a:pt x="136" y="52"/>
                </a:cubicBezTo>
                <a:cubicBezTo>
                  <a:pt x="132" y="54"/>
                  <a:pt x="130" y="58"/>
                  <a:pt x="130" y="63"/>
                </a:cubicBezTo>
                <a:cubicBezTo>
                  <a:pt x="130" y="69"/>
                  <a:pt x="135" y="75"/>
                  <a:pt x="142" y="75"/>
                </a:cubicBezTo>
                <a:cubicBezTo>
                  <a:pt x="142" y="77"/>
                  <a:pt x="142" y="77"/>
                  <a:pt x="142" y="77"/>
                </a:cubicBezTo>
                <a:cubicBezTo>
                  <a:pt x="134" y="77"/>
                  <a:pt x="128" y="71"/>
                  <a:pt x="128" y="63"/>
                </a:cubicBezTo>
                <a:cubicBezTo>
                  <a:pt x="128" y="57"/>
                  <a:pt x="131" y="53"/>
                  <a:pt x="135" y="50"/>
                </a:cubicBezTo>
                <a:cubicBezTo>
                  <a:pt x="131" y="41"/>
                  <a:pt x="131" y="41"/>
                  <a:pt x="131" y="41"/>
                </a:cubicBezTo>
                <a:cubicBezTo>
                  <a:pt x="124" y="45"/>
                  <a:pt x="118" y="53"/>
                  <a:pt x="118" y="63"/>
                </a:cubicBezTo>
                <a:cubicBezTo>
                  <a:pt x="118" y="76"/>
                  <a:pt x="129" y="86"/>
                  <a:pt x="142" y="86"/>
                </a:cubicBezTo>
                <a:cubicBezTo>
                  <a:pt x="142" y="92"/>
                  <a:pt x="142" y="92"/>
                  <a:pt x="142" y="92"/>
                </a:cubicBezTo>
                <a:cubicBezTo>
                  <a:pt x="125" y="92"/>
                  <a:pt x="112" y="79"/>
                  <a:pt x="112" y="63"/>
                </a:cubicBezTo>
                <a:cubicBezTo>
                  <a:pt x="112" y="51"/>
                  <a:pt x="119" y="40"/>
                  <a:pt x="129" y="36"/>
                </a:cubicBezTo>
                <a:cubicBezTo>
                  <a:pt x="126" y="26"/>
                  <a:pt x="126" y="26"/>
                  <a:pt x="126" y="26"/>
                </a:cubicBezTo>
                <a:cubicBezTo>
                  <a:pt x="125" y="26"/>
                  <a:pt x="125" y="26"/>
                  <a:pt x="125" y="26"/>
                </a:cubicBezTo>
                <a:cubicBezTo>
                  <a:pt x="90" y="62"/>
                  <a:pt x="90" y="62"/>
                  <a:pt x="90" y="62"/>
                </a:cubicBezTo>
                <a:cubicBezTo>
                  <a:pt x="90" y="62"/>
                  <a:pt x="90" y="63"/>
                  <a:pt x="90" y="63"/>
                </a:cubicBezTo>
                <a:cubicBezTo>
                  <a:pt x="90" y="66"/>
                  <a:pt x="88" y="68"/>
                  <a:pt x="86" y="68"/>
                </a:cubicBezTo>
                <a:cubicBezTo>
                  <a:pt x="86" y="68"/>
                  <a:pt x="86" y="68"/>
                  <a:pt x="86" y="68"/>
                </a:cubicBezTo>
                <a:cubicBezTo>
                  <a:pt x="82" y="77"/>
                  <a:pt x="82" y="77"/>
                  <a:pt x="82" y="77"/>
                </a:cubicBezTo>
                <a:cubicBezTo>
                  <a:pt x="84" y="78"/>
                  <a:pt x="84" y="78"/>
                  <a:pt x="84" y="78"/>
                </a:cubicBezTo>
                <a:cubicBezTo>
                  <a:pt x="84" y="78"/>
                  <a:pt x="85" y="79"/>
                  <a:pt x="84" y="79"/>
                </a:cubicBezTo>
                <a:cubicBezTo>
                  <a:pt x="84" y="80"/>
                  <a:pt x="83" y="80"/>
                  <a:pt x="83" y="80"/>
                </a:cubicBezTo>
                <a:cubicBezTo>
                  <a:pt x="78" y="78"/>
                  <a:pt x="78" y="78"/>
                  <a:pt x="78" y="78"/>
                </a:cubicBezTo>
                <a:cubicBezTo>
                  <a:pt x="78" y="76"/>
                  <a:pt x="78" y="76"/>
                  <a:pt x="78" y="76"/>
                </a:cubicBezTo>
                <a:cubicBezTo>
                  <a:pt x="79" y="76"/>
                  <a:pt x="79" y="76"/>
                  <a:pt x="79" y="76"/>
                </a:cubicBezTo>
                <a:cubicBezTo>
                  <a:pt x="83" y="67"/>
                  <a:pt x="83" y="67"/>
                  <a:pt x="83" y="67"/>
                </a:cubicBezTo>
                <a:cubicBezTo>
                  <a:pt x="82" y="67"/>
                  <a:pt x="82" y="66"/>
                  <a:pt x="81" y="66"/>
                </a:cubicBezTo>
                <a:cubicBezTo>
                  <a:pt x="78" y="66"/>
                  <a:pt x="78" y="66"/>
                  <a:pt x="78" y="66"/>
                </a:cubicBezTo>
                <a:cubicBezTo>
                  <a:pt x="78" y="61"/>
                  <a:pt x="78" y="61"/>
                  <a:pt x="78" y="61"/>
                </a:cubicBezTo>
                <a:cubicBezTo>
                  <a:pt x="82" y="61"/>
                  <a:pt x="82" y="61"/>
                  <a:pt x="82" y="61"/>
                </a:cubicBezTo>
                <a:cubicBezTo>
                  <a:pt x="82" y="61"/>
                  <a:pt x="82" y="61"/>
                  <a:pt x="82" y="61"/>
                </a:cubicBezTo>
                <a:cubicBezTo>
                  <a:pt x="78" y="51"/>
                  <a:pt x="78" y="51"/>
                  <a:pt x="78" y="51"/>
                </a:cubicBezTo>
                <a:cubicBezTo>
                  <a:pt x="78" y="37"/>
                  <a:pt x="78" y="37"/>
                  <a:pt x="78" y="37"/>
                </a:cubicBezTo>
                <a:cubicBezTo>
                  <a:pt x="87" y="59"/>
                  <a:pt x="87" y="59"/>
                  <a:pt x="87" y="59"/>
                </a:cubicBezTo>
                <a:cubicBezTo>
                  <a:pt x="118" y="27"/>
                  <a:pt x="118" y="27"/>
                  <a:pt x="118" y="27"/>
                </a:cubicBezTo>
                <a:cubicBezTo>
                  <a:pt x="78" y="27"/>
                  <a:pt x="78" y="27"/>
                  <a:pt x="78" y="27"/>
                </a:cubicBezTo>
                <a:cubicBezTo>
                  <a:pt x="78" y="22"/>
                  <a:pt x="78" y="22"/>
                  <a:pt x="78" y="22"/>
                </a:cubicBezTo>
                <a:cubicBezTo>
                  <a:pt x="123" y="22"/>
                  <a:pt x="123" y="22"/>
                  <a:pt x="123" y="22"/>
                </a:cubicBezTo>
                <a:cubicBezTo>
                  <a:pt x="124" y="23"/>
                  <a:pt x="124" y="23"/>
                  <a:pt x="124" y="23"/>
                </a:cubicBezTo>
                <a:cubicBezTo>
                  <a:pt x="118" y="6"/>
                  <a:pt x="118" y="6"/>
                  <a:pt x="118" y="6"/>
                </a:cubicBezTo>
                <a:cubicBezTo>
                  <a:pt x="106" y="12"/>
                  <a:pt x="106" y="12"/>
                  <a:pt x="106" y="12"/>
                </a:cubicBezTo>
                <a:cubicBezTo>
                  <a:pt x="105" y="12"/>
                  <a:pt x="104" y="12"/>
                  <a:pt x="104" y="11"/>
                </a:cubicBezTo>
                <a:cubicBezTo>
                  <a:pt x="103" y="10"/>
                  <a:pt x="104" y="9"/>
                  <a:pt x="104" y="9"/>
                </a:cubicBezTo>
                <a:cubicBezTo>
                  <a:pt x="120" y="1"/>
                  <a:pt x="120" y="1"/>
                  <a:pt x="120" y="1"/>
                </a:cubicBezTo>
                <a:cubicBezTo>
                  <a:pt x="121" y="0"/>
                  <a:pt x="122" y="1"/>
                  <a:pt x="123" y="2"/>
                </a:cubicBezTo>
                <a:cubicBezTo>
                  <a:pt x="123" y="2"/>
                  <a:pt x="123" y="3"/>
                  <a:pt x="122" y="4"/>
                </a:cubicBezTo>
                <a:cubicBezTo>
                  <a:pt x="121" y="4"/>
                  <a:pt x="121" y="4"/>
                  <a:pt x="121" y="4"/>
                </a:cubicBezTo>
                <a:cubicBezTo>
                  <a:pt x="124" y="12"/>
                  <a:pt x="124" y="12"/>
                  <a:pt x="124" y="12"/>
                </a:cubicBezTo>
                <a:cubicBezTo>
                  <a:pt x="125" y="9"/>
                  <a:pt x="127" y="7"/>
                  <a:pt x="129" y="7"/>
                </a:cubicBezTo>
                <a:cubicBezTo>
                  <a:pt x="130" y="7"/>
                  <a:pt x="130" y="7"/>
                  <a:pt x="130" y="7"/>
                </a:cubicBezTo>
                <a:cubicBezTo>
                  <a:pt x="130" y="7"/>
                  <a:pt x="130" y="7"/>
                  <a:pt x="130" y="7"/>
                </a:cubicBezTo>
                <a:cubicBezTo>
                  <a:pt x="130" y="7"/>
                  <a:pt x="131" y="8"/>
                  <a:pt x="131" y="8"/>
                </a:cubicBezTo>
                <a:cubicBezTo>
                  <a:pt x="131" y="16"/>
                  <a:pt x="131" y="16"/>
                  <a:pt x="131" y="16"/>
                </a:cubicBezTo>
                <a:cubicBezTo>
                  <a:pt x="131" y="17"/>
                  <a:pt x="130" y="17"/>
                  <a:pt x="130" y="17"/>
                </a:cubicBezTo>
                <a:cubicBezTo>
                  <a:pt x="130" y="17"/>
                  <a:pt x="130" y="17"/>
                  <a:pt x="130" y="17"/>
                </a:cubicBezTo>
                <a:cubicBezTo>
                  <a:pt x="129" y="17"/>
                  <a:pt x="129" y="17"/>
                  <a:pt x="129" y="17"/>
                </a:cubicBezTo>
                <a:cubicBezTo>
                  <a:pt x="128" y="17"/>
                  <a:pt x="127" y="17"/>
                  <a:pt x="126" y="16"/>
                </a:cubicBezTo>
                <a:cubicBezTo>
                  <a:pt x="133" y="34"/>
                  <a:pt x="133" y="34"/>
                  <a:pt x="133" y="34"/>
                </a:cubicBezTo>
                <a:cubicBezTo>
                  <a:pt x="136" y="33"/>
                  <a:pt x="139" y="33"/>
                  <a:pt x="142" y="33"/>
                </a:cubicBezTo>
                <a:cubicBezTo>
                  <a:pt x="142" y="39"/>
                  <a:pt x="142" y="39"/>
                  <a:pt x="142" y="39"/>
                </a:cubicBezTo>
                <a:cubicBezTo>
                  <a:pt x="142" y="39"/>
                  <a:pt x="142" y="39"/>
                  <a:pt x="142" y="39"/>
                </a:cubicBezTo>
                <a:cubicBezTo>
                  <a:pt x="139" y="39"/>
                  <a:pt x="137" y="39"/>
                  <a:pt x="135" y="40"/>
                </a:cubicBezTo>
                <a:cubicBezTo>
                  <a:pt x="138" y="49"/>
                  <a:pt x="138" y="49"/>
                  <a:pt x="138" y="49"/>
                </a:cubicBezTo>
                <a:cubicBezTo>
                  <a:pt x="140" y="49"/>
                  <a:pt x="141" y="48"/>
                  <a:pt x="142" y="48"/>
                </a:cubicBezTo>
                <a:close/>
                <a:moveTo>
                  <a:pt x="78" y="15"/>
                </a:moveTo>
                <a:cubicBezTo>
                  <a:pt x="79" y="15"/>
                  <a:pt x="80" y="14"/>
                  <a:pt x="80" y="12"/>
                </a:cubicBezTo>
                <a:cubicBezTo>
                  <a:pt x="80" y="11"/>
                  <a:pt x="79" y="10"/>
                  <a:pt x="78" y="10"/>
                </a:cubicBezTo>
                <a:lnTo>
                  <a:pt x="78" y="15"/>
                </a:lnTo>
                <a:close/>
                <a:moveTo>
                  <a:pt x="78" y="10"/>
                </a:moveTo>
                <a:cubicBezTo>
                  <a:pt x="78" y="15"/>
                  <a:pt x="78" y="15"/>
                  <a:pt x="78" y="15"/>
                </a:cubicBezTo>
                <a:cubicBezTo>
                  <a:pt x="78" y="16"/>
                  <a:pt x="77" y="16"/>
                  <a:pt x="76" y="16"/>
                </a:cubicBezTo>
                <a:cubicBezTo>
                  <a:pt x="70" y="16"/>
                  <a:pt x="70" y="16"/>
                  <a:pt x="70" y="16"/>
                </a:cubicBezTo>
                <a:cubicBezTo>
                  <a:pt x="73" y="22"/>
                  <a:pt x="73" y="22"/>
                  <a:pt x="73" y="22"/>
                </a:cubicBezTo>
                <a:cubicBezTo>
                  <a:pt x="78" y="22"/>
                  <a:pt x="78" y="22"/>
                  <a:pt x="78" y="22"/>
                </a:cubicBezTo>
                <a:cubicBezTo>
                  <a:pt x="78" y="27"/>
                  <a:pt x="78" y="27"/>
                  <a:pt x="78" y="27"/>
                </a:cubicBezTo>
                <a:cubicBezTo>
                  <a:pt x="75" y="27"/>
                  <a:pt x="75" y="27"/>
                  <a:pt x="75" y="27"/>
                </a:cubicBezTo>
                <a:cubicBezTo>
                  <a:pt x="78" y="37"/>
                  <a:pt x="78" y="37"/>
                  <a:pt x="78" y="37"/>
                </a:cubicBezTo>
                <a:cubicBezTo>
                  <a:pt x="78" y="51"/>
                  <a:pt x="78" y="51"/>
                  <a:pt x="78" y="51"/>
                </a:cubicBezTo>
                <a:cubicBezTo>
                  <a:pt x="69" y="28"/>
                  <a:pt x="69" y="28"/>
                  <a:pt x="69" y="28"/>
                </a:cubicBezTo>
                <a:cubicBezTo>
                  <a:pt x="53" y="44"/>
                  <a:pt x="53" y="44"/>
                  <a:pt x="53" y="44"/>
                </a:cubicBezTo>
                <a:cubicBezTo>
                  <a:pt x="53" y="38"/>
                  <a:pt x="53" y="38"/>
                  <a:pt x="53" y="38"/>
                </a:cubicBezTo>
                <a:cubicBezTo>
                  <a:pt x="68" y="23"/>
                  <a:pt x="68" y="23"/>
                  <a:pt x="68" y="23"/>
                </a:cubicBezTo>
                <a:cubicBezTo>
                  <a:pt x="65" y="16"/>
                  <a:pt x="65" y="16"/>
                  <a:pt x="65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59" y="16"/>
                  <a:pt x="58" y="14"/>
                  <a:pt x="58" y="12"/>
                </a:cubicBezTo>
                <a:cubicBezTo>
                  <a:pt x="58" y="11"/>
                  <a:pt x="59" y="9"/>
                  <a:pt x="61" y="9"/>
                </a:cubicBezTo>
                <a:cubicBezTo>
                  <a:pt x="76" y="9"/>
                  <a:pt x="76" y="9"/>
                  <a:pt x="76" y="9"/>
                </a:cubicBezTo>
                <a:cubicBezTo>
                  <a:pt x="77" y="9"/>
                  <a:pt x="78" y="9"/>
                  <a:pt x="78" y="10"/>
                </a:cubicBezTo>
                <a:close/>
                <a:moveTo>
                  <a:pt x="78" y="61"/>
                </a:moveTo>
                <a:cubicBezTo>
                  <a:pt x="59" y="61"/>
                  <a:pt x="59" y="61"/>
                  <a:pt x="59" y="61"/>
                </a:cubicBezTo>
                <a:cubicBezTo>
                  <a:pt x="59" y="55"/>
                  <a:pt x="57" y="49"/>
                  <a:pt x="53" y="45"/>
                </a:cubicBezTo>
                <a:cubicBezTo>
                  <a:pt x="53" y="60"/>
                  <a:pt x="53" y="60"/>
                  <a:pt x="53" y="60"/>
                </a:cubicBezTo>
                <a:cubicBezTo>
                  <a:pt x="53" y="60"/>
                  <a:pt x="53" y="60"/>
                  <a:pt x="53" y="61"/>
                </a:cubicBezTo>
                <a:cubicBezTo>
                  <a:pt x="53" y="61"/>
                  <a:pt x="53" y="61"/>
                  <a:pt x="53" y="61"/>
                </a:cubicBezTo>
                <a:cubicBezTo>
                  <a:pt x="53" y="66"/>
                  <a:pt x="53" y="66"/>
                  <a:pt x="53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3" y="81"/>
                  <a:pt x="53" y="81"/>
                  <a:pt x="53" y="81"/>
                </a:cubicBezTo>
                <a:cubicBezTo>
                  <a:pt x="56" y="77"/>
                  <a:pt x="59" y="71"/>
                  <a:pt x="59" y="66"/>
                </a:cubicBezTo>
                <a:cubicBezTo>
                  <a:pt x="78" y="66"/>
                  <a:pt x="78" y="66"/>
                  <a:pt x="78" y="66"/>
                </a:cubicBezTo>
                <a:lnTo>
                  <a:pt x="78" y="61"/>
                </a:lnTo>
                <a:close/>
                <a:moveTo>
                  <a:pt x="78" y="76"/>
                </a:moveTo>
                <a:cubicBezTo>
                  <a:pt x="78" y="78"/>
                  <a:pt x="78" y="78"/>
                  <a:pt x="78" y="78"/>
                </a:cubicBezTo>
                <a:cubicBezTo>
                  <a:pt x="77" y="78"/>
                  <a:pt x="77" y="78"/>
                  <a:pt x="77" y="78"/>
                </a:cubicBezTo>
                <a:cubicBezTo>
                  <a:pt x="76" y="78"/>
                  <a:pt x="76" y="77"/>
                  <a:pt x="76" y="76"/>
                </a:cubicBezTo>
                <a:cubicBezTo>
                  <a:pt x="77" y="76"/>
                  <a:pt x="77" y="75"/>
                  <a:pt x="78" y="76"/>
                </a:cubicBezTo>
                <a:close/>
                <a:moveTo>
                  <a:pt x="53" y="38"/>
                </a:moveTo>
                <a:cubicBezTo>
                  <a:pt x="53" y="44"/>
                  <a:pt x="53" y="44"/>
                  <a:pt x="53" y="44"/>
                </a:cubicBezTo>
                <a:cubicBezTo>
                  <a:pt x="53" y="44"/>
                  <a:pt x="53" y="44"/>
                  <a:pt x="53" y="44"/>
                </a:cubicBezTo>
                <a:cubicBezTo>
                  <a:pt x="53" y="45"/>
                  <a:pt x="53" y="45"/>
                  <a:pt x="53" y="45"/>
                </a:cubicBezTo>
                <a:cubicBezTo>
                  <a:pt x="53" y="60"/>
                  <a:pt x="53" y="60"/>
                  <a:pt x="53" y="60"/>
                </a:cubicBezTo>
                <a:cubicBezTo>
                  <a:pt x="53" y="56"/>
                  <a:pt x="51" y="52"/>
                  <a:pt x="49" y="49"/>
                </a:cubicBezTo>
                <a:cubicBezTo>
                  <a:pt x="47" y="50"/>
                  <a:pt x="47" y="50"/>
                  <a:pt x="47" y="50"/>
                </a:cubicBezTo>
                <a:cubicBezTo>
                  <a:pt x="47" y="39"/>
                  <a:pt x="47" y="39"/>
                  <a:pt x="47" y="39"/>
                </a:cubicBezTo>
                <a:cubicBezTo>
                  <a:pt x="48" y="40"/>
                  <a:pt x="49" y="40"/>
                  <a:pt x="50" y="41"/>
                </a:cubicBezTo>
                <a:lnTo>
                  <a:pt x="53" y="38"/>
                </a:lnTo>
                <a:close/>
                <a:moveTo>
                  <a:pt x="53" y="61"/>
                </a:moveTo>
                <a:cubicBezTo>
                  <a:pt x="53" y="66"/>
                  <a:pt x="53" y="66"/>
                  <a:pt x="53" y="66"/>
                </a:cubicBezTo>
                <a:cubicBezTo>
                  <a:pt x="47" y="66"/>
                  <a:pt x="47" y="66"/>
                  <a:pt x="47" y="66"/>
                </a:cubicBezTo>
                <a:cubicBezTo>
                  <a:pt x="47" y="61"/>
                  <a:pt x="47" y="61"/>
                  <a:pt x="47" y="61"/>
                </a:cubicBezTo>
                <a:lnTo>
                  <a:pt x="53" y="61"/>
                </a:lnTo>
                <a:close/>
                <a:moveTo>
                  <a:pt x="53" y="66"/>
                </a:moveTo>
                <a:cubicBezTo>
                  <a:pt x="53" y="81"/>
                  <a:pt x="53" y="81"/>
                  <a:pt x="53" y="81"/>
                </a:cubicBezTo>
                <a:cubicBezTo>
                  <a:pt x="51" y="83"/>
                  <a:pt x="50" y="85"/>
                  <a:pt x="47" y="87"/>
                </a:cubicBezTo>
                <a:cubicBezTo>
                  <a:pt x="47" y="78"/>
                  <a:pt x="47" y="78"/>
                  <a:pt x="47" y="78"/>
                </a:cubicBezTo>
                <a:cubicBezTo>
                  <a:pt x="50" y="75"/>
                  <a:pt x="52" y="71"/>
                  <a:pt x="53" y="66"/>
                </a:cubicBezTo>
                <a:close/>
                <a:moveTo>
                  <a:pt x="47" y="39"/>
                </a:moveTo>
                <a:cubicBezTo>
                  <a:pt x="47" y="50"/>
                  <a:pt x="47" y="50"/>
                  <a:pt x="47" y="50"/>
                </a:cubicBezTo>
                <a:cubicBezTo>
                  <a:pt x="42" y="56"/>
                  <a:pt x="42" y="56"/>
                  <a:pt x="42" y="56"/>
                </a:cubicBezTo>
                <a:cubicBezTo>
                  <a:pt x="43" y="57"/>
                  <a:pt x="43" y="59"/>
                  <a:pt x="44" y="61"/>
                </a:cubicBezTo>
                <a:cubicBezTo>
                  <a:pt x="47" y="61"/>
                  <a:pt x="47" y="61"/>
                  <a:pt x="47" y="61"/>
                </a:cubicBezTo>
                <a:cubicBezTo>
                  <a:pt x="47" y="66"/>
                  <a:pt x="47" y="66"/>
                  <a:pt x="47" y="66"/>
                </a:cubicBezTo>
                <a:cubicBezTo>
                  <a:pt x="43" y="66"/>
                  <a:pt x="43" y="66"/>
                  <a:pt x="43" y="66"/>
                </a:cubicBezTo>
                <a:cubicBezTo>
                  <a:pt x="43" y="69"/>
                  <a:pt x="41" y="71"/>
                  <a:pt x="39" y="73"/>
                </a:cubicBezTo>
                <a:cubicBezTo>
                  <a:pt x="39" y="70"/>
                  <a:pt x="39" y="70"/>
                  <a:pt x="39" y="70"/>
                </a:cubicBezTo>
                <a:cubicBezTo>
                  <a:pt x="40" y="69"/>
                  <a:pt x="41" y="67"/>
                  <a:pt x="41" y="66"/>
                </a:cubicBezTo>
                <a:cubicBezTo>
                  <a:pt x="39" y="66"/>
                  <a:pt x="39" y="66"/>
                  <a:pt x="39" y="66"/>
                </a:cubicBezTo>
                <a:cubicBezTo>
                  <a:pt x="39" y="61"/>
                  <a:pt x="39" y="61"/>
                  <a:pt x="39" y="61"/>
                </a:cubicBezTo>
                <a:cubicBezTo>
                  <a:pt x="41" y="61"/>
                  <a:pt x="41" y="61"/>
                  <a:pt x="41" y="61"/>
                </a:cubicBezTo>
                <a:cubicBezTo>
                  <a:pt x="41" y="60"/>
                  <a:pt x="41" y="58"/>
                  <a:pt x="40" y="57"/>
                </a:cubicBezTo>
                <a:cubicBezTo>
                  <a:pt x="39" y="58"/>
                  <a:pt x="39" y="58"/>
                  <a:pt x="39" y="58"/>
                </a:cubicBezTo>
                <a:cubicBezTo>
                  <a:pt x="39" y="52"/>
                  <a:pt x="39" y="52"/>
                  <a:pt x="39" y="52"/>
                </a:cubicBezTo>
                <a:cubicBezTo>
                  <a:pt x="45" y="45"/>
                  <a:pt x="45" y="45"/>
                  <a:pt x="45" y="45"/>
                </a:cubicBezTo>
                <a:cubicBezTo>
                  <a:pt x="44" y="43"/>
                  <a:pt x="41" y="42"/>
                  <a:pt x="39" y="41"/>
                </a:cubicBezTo>
                <a:cubicBezTo>
                  <a:pt x="39" y="35"/>
                  <a:pt x="39" y="35"/>
                  <a:pt x="39" y="35"/>
                </a:cubicBezTo>
                <a:cubicBezTo>
                  <a:pt x="42" y="36"/>
                  <a:pt x="45" y="37"/>
                  <a:pt x="47" y="39"/>
                </a:cubicBezTo>
                <a:close/>
                <a:moveTo>
                  <a:pt x="47" y="78"/>
                </a:moveTo>
                <a:cubicBezTo>
                  <a:pt x="47" y="87"/>
                  <a:pt x="47" y="87"/>
                  <a:pt x="47" y="87"/>
                </a:cubicBezTo>
                <a:cubicBezTo>
                  <a:pt x="45" y="88"/>
                  <a:pt x="42" y="90"/>
                  <a:pt x="39" y="91"/>
                </a:cubicBezTo>
                <a:cubicBezTo>
                  <a:pt x="39" y="85"/>
                  <a:pt x="39" y="85"/>
                  <a:pt x="39" y="85"/>
                </a:cubicBezTo>
                <a:cubicBezTo>
                  <a:pt x="42" y="83"/>
                  <a:pt x="45" y="81"/>
                  <a:pt x="47" y="78"/>
                </a:cubicBezTo>
                <a:close/>
                <a:moveTo>
                  <a:pt x="39" y="35"/>
                </a:moveTo>
                <a:cubicBezTo>
                  <a:pt x="39" y="41"/>
                  <a:pt x="39" y="41"/>
                  <a:pt x="39" y="41"/>
                </a:cubicBezTo>
                <a:cubicBezTo>
                  <a:pt x="36" y="40"/>
                  <a:pt x="33" y="39"/>
                  <a:pt x="30" y="39"/>
                </a:cubicBezTo>
                <a:cubicBezTo>
                  <a:pt x="29" y="39"/>
                  <a:pt x="29" y="39"/>
                  <a:pt x="29" y="39"/>
                </a:cubicBezTo>
                <a:cubicBezTo>
                  <a:pt x="29" y="33"/>
                  <a:pt x="29" y="33"/>
                  <a:pt x="29" y="33"/>
                </a:cubicBezTo>
                <a:cubicBezTo>
                  <a:pt x="30" y="33"/>
                  <a:pt x="30" y="33"/>
                  <a:pt x="30" y="33"/>
                </a:cubicBezTo>
                <a:cubicBezTo>
                  <a:pt x="33" y="33"/>
                  <a:pt x="36" y="34"/>
                  <a:pt x="39" y="35"/>
                </a:cubicBezTo>
                <a:close/>
                <a:moveTo>
                  <a:pt x="39" y="52"/>
                </a:moveTo>
                <a:cubicBezTo>
                  <a:pt x="39" y="58"/>
                  <a:pt x="39" y="58"/>
                  <a:pt x="39" y="58"/>
                </a:cubicBezTo>
                <a:cubicBezTo>
                  <a:pt x="37" y="61"/>
                  <a:pt x="37" y="61"/>
                  <a:pt x="37" y="61"/>
                </a:cubicBezTo>
                <a:cubicBezTo>
                  <a:pt x="39" y="61"/>
                  <a:pt x="39" y="61"/>
                  <a:pt x="39" y="61"/>
                </a:cubicBezTo>
                <a:cubicBezTo>
                  <a:pt x="39" y="66"/>
                  <a:pt x="39" y="66"/>
                  <a:pt x="39" y="66"/>
                </a:cubicBezTo>
                <a:cubicBezTo>
                  <a:pt x="33" y="66"/>
                  <a:pt x="33" y="66"/>
                  <a:pt x="33" y="66"/>
                </a:cubicBezTo>
                <a:cubicBezTo>
                  <a:pt x="33" y="67"/>
                  <a:pt x="31" y="67"/>
                  <a:pt x="30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58"/>
                  <a:pt x="29" y="58"/>
                  <a:pt x="29" y="58"/>
                </a:cubicBezTo>
                <a:cubicBezTo>
                  <a:pt x="30" y="58"/>
                  <a:pt x="30" y="58"/>
                  <a:pt x="30" y="58"/>
                </a:cubicBezTo>
                <a:cubicBezTo>
                  <a:pt x="31" y="58"/>
                  <a:pt x="31" y="58"/>
                  <a:pt x="32" y="59"/>
                </a:cubicBezTo>
                <a:cubicBezTo>
                  <a:pt x="37" y="54"/>
                  <a:pt x="37" y="54"/>
                  <a:pt x="37" y="54"/>
                </a:cubicBezTo>
                <a:cubicBezTo>
                  <a:pt x="35" y="52"/>
                  <a:pt x="32" y="51"/>
                  <a:pt x="30" y="51"/>
                </a:cubicBezTo>
                <a:cubicBezTo>
                  <a:pt x="29" y="51"/>
                  <a:pt x="29" y="51"/>
                  <a:pt x="29" y="51"/>
                </a:cubicBezTo>
                <a:cubicBezTo>
                  <a:pt x="29" y="49"/>
                  <a:pt x="29" y="49"/>
                  <a:pt x="29" y="49"/>
                </a:cubicBezTo>
                <a:cubicBezTo>
                  <a:pt x="30" y="49"/>
                  <a:pt x="30" y="49"/>
                  <a:pt x="30" y="49"/>
                </a:cubicBezTo>
                <a:cubicBezTo>
                  <a:pt x="33" y="49"/>
                  <a:pt x="36" y="50"/>
                  <a:pt x="39" y="52"/>
                </a:cubicBezTo>
                <a:close/>
                <a:moveTo>
                  <a:pt x="39" y="70"/>
                </a:moveTo>
                <a:cubicBezTo>
                  <a:pt x="39" y="73"/>
                  <a:pt x="39" y="73"/>
                  <a:pt x="39" y="73"/>
                </a:cubicBezTo>
                <a:cubicBezTo>
                  <a:pt x="37" y="76"/>
                  <a:pt x="33" y="77"/>
                  <a:pt x="30" y="77"/>
                </a:cubicBezTo>
                <a:cubicBezTo>
                  <a:pt x="29" y="77"/>
                  <a:pt x="29" y="77"/>
                  <a:pt x="29" y="77"/>
                </a:cubicBezTo>
                <a:cubicBezTo>
                  <a:pt x="29" y="75"/>
                  <a:pt x="29" y="75"/>
                  <a:pt x="29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33" y="75"/>
                  <a:pt x="37" y="73"/>
                  <a:pt x="39" y="70"/>
                </a:cubicBezTo>
                <a:close/>
                <a:moveTo>
                  <a:pt x="39" y="85"/>
                </a:moveTo>
                <a:cubicBezTo>
                  <a:pt x="39" y="91"/>
                  <a:pt x="39" y="91"/>
                  <a:pt x="39" y="91"/>
                </a:cubicBezTo>
                <a:cubicBezTo>
                  <a:pt x="36" y="92"/>
                  <a:pt x="33" y="92"/>
                  <a:pt x="30" y="92"/>
                </a:cubicBezTo>
                <a:cubicBezTo>
                  <a:pt x="29" y="92"/>
                  <a:pt x="29" y="92"/>
                  <a:pt x="29" y="92"/>
                </a:cubicBezTo>
                <a:cubicBezTo>
                  <a:pt x="29" y="87"/>
                  <a:pt x="29" y="87"/>
                  <a:pt x="29" y="87"/>
                </a:cubicBezTo>
                <a:cubicBezTo>
                  <a:pt x="30" y="87"/>
                  <a:pt x="30" y="87"/>
                  <a:pt x="30" y="87"/>
                </a:cubicBezTo>
                <a:cubicBezTo>
                  <a:pt x="33" y="87"/>
                  <a:pt x="36" y="86"/>
                  <a:pt x="39" y="85"/>
                </a:cubicBezTo>
                <a:close/>
                <a:moveTo>
                  <a:pt x="29" y="33"/>
                </a:moveTo>
                <a:cubicBezTo>
                  <a:pt x="29" y="39"/>
                  <a:pt x="29" y="39"/>
                  <a:pt x="29" y="39"/>
                </a:cubicBezTo>
                <a:cubicBezTo>
                  <a:pt x="16" y="39"/>
                  <a:pt x="6" y="50"/>
                  <a:pt x="6" y="63"/>
                </a:cubicBezTo>
                <a:cubicBezTo>
                  <a:pt x="6" y="76"/>
                  <a:pt x="16" y="86"/>
                  <a:pt x="29" y="87"/>
                </a:cubicBezTo>
                <a:cubicBezTo>
                  <a:pt x="29" y="92"/>
                  <a:pt x="29" y="92"/>
                  <a:pt x="29" y="92"/>
                </a:cubicBezTo>
                <a:cubicBezTo>
                  <a:pt x="13" y="92"/>
                  <a:pt x="0" y="79"/>
                  <a:pt x="0" y="63"/>
                </a:cubicBezTo>
                <a:cubicBezTo>
                  <a:pt x="0" y="47"/>
                  <a:pt x="13" y="33"/>
                  <a:pt x="29" y="33"/>
                </a:cubicBezTo>
                <a:close/>
                <a:moveTo>
                  <a:pt x="29" y="49"/>
                </a:moveTo>
                <a:cubicBezTo>
                  <a:pt x="22" y="49"/>
                  <a:pt x="15" y="55"/>
                  <a:pt x="15" y="63"/>
                </a:cubicBezTo>
                <a:cubicBezTo>
                  <a:pt x="15" y="71"/>
                  <a:pt x="22" y="77"/>
                  <a:pt x="29" y="77"/>
                </a:cubicBezTo>
                <a:cubicBezTo>
                  <a:pt x="29" y="75"/>
                  <a:pt x="29" y="75"/>
                  <a:pt x="29" y="75"/>
                </a:cubicBezTo>
                <a:cubicBezTo>
                  <a:pt x="23" y="75"/>
                  <a:pt x="18" y="69"/>
                  <a:pt x="18" y="63"/>
                </a:cubicBezTo>
                <a:cubicBezTo>
                  <a:pt x="18" y="56"/>
                  <a:pt x="23" y="51"/>
                  <a:pt x="29" y="51"/>
                </a:cubicBezTo>
                <a:lnTo>
                  <a:pt x="29" y="49"/>
                </a:lnTo>
                <a:close/>
                <a:moveTo>
                  <a:pt x="29" y="58"/>
                </a:moveTo>
                <a:cubicBezTo>
                  <a:pt x="27" y="58"/>
                  <a:pt x="25" y="60"/>
                  <a:pt x="25" y="63"/>
                </a:cubicBezTo>
                <a:cubicBezTo>
                  <a:pt x="25" y="65"/>
                  <a:pt x="27" y="67"/>
                  <a:pt x="29" y="67"/>
                </a:cubicBezTo>
                <a:lnTo>
                  <a:pt x="29" y="58"/>
                </a:ln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72" name="Freeform 40"/>
          <p:cNvSpPr>
            <a:spLocks noEditPoints="1"/>
          </p:cNvSpPr>
          <p:nvPr/>
        </p:nvSpPr>
        <p:spPr bwMode="auto">
          <a:xfrm>
            <a:off x="4765027" y="1813019"/>
            <a:ext cx="456127" cy="386508"/>
          </a:xfrm>
          <a:custGeom>
            <a:avLst/>
            <a:gdLst>
              <a:gd name="T0" fmla="*/ 23 w 92"/>
              <a:gd name="T1" fmla="*/ 56 h 78"/>
              <a:gd name="T2" fmla="*/ 27 w 92"/>
              <a:gd name="T3" fmla="*/ 52 h 78"/>
              <a:gd name="T4" fmla="*/ 87 w 92"/>
              <a:gd name="T5" fmla="*/ 3 h 78"/>
              <a:gd name="T6" fmla="*/ 23 w 92"/>
              <a:gd name="T7" fmla="*/ 78 h 78"/>
              <a:gd name="T8" fmla="*/ 22 w 92"/>
              <a:gd name="T9" fmla="*/ 56 h 78"/>
              <a:gd name="T10" fmla="*/ 23 w 92"/>
              <a:gd name="T11" fmla="*/ 56 h 78"/>
              <a:gd name="T12" fmla="*/ 20 w 92"/>
              <a:gd name="T13" fmla="*/ 78 h 78"/>
              <a:gd name="T14" fmla="*/ 20 w 92"/>
              <a:gd name="T15" fmla="*/ 54 h 78"/>
              <a:gd name="T16" fmla="*/ 22 w 92"/>
              <a:gd name="T17" fmla="*/ 56 h 78"/>
              <a:gd name="T18" fmla="*/ 19 w 92"/>
              <a:gd name="T19" fmla="*/ 59 h 78"/>
              <a:gd name="T20" fmla="*/ 20 w 92"/>
              <a:gd name="T21" fmla="*/ 54 h 78"/>
              <a:gd name="T22" fmla="*/ 20 w 92"/>
              <a:gd name="T23" fmla="*/ 78 h 78"/>
              <a:gd name="T24" fmla="*/ 19 w 92"/>
              <a:gd name="T25" fmla="*/ 59 h 78"/>
              <a:gd name="T26" fmla="*/ 19 w 92"/>
              <a:gd name="T27" fmla="*/ 59 h 78"/>
              <a:gd name="T28" fmla="*/ 19 w 92"/>
              <a:gd name="T29" fmla="*/ 78 h 78"/>
              <a:gd name="T30" fmla="*/ 16 w 92"/>
              <a:gd name="T31" fmla="*/ 61 h 78"/>
              <a:gd name="T32" fmla="*/ 18 w 92"/>
              <a:gd name="T33" fmla="*/ 59 h 78"/>
              <a:gd name="T34" fmla="*/ 15 w 92"/>
              <a:gd name="T35" fmla="*/ 78 h 78"/>
              <a:gd name="T36" fmla="*/ 15 w 92"/>
              <a:gd name="T37" fmla="*/ 56 h 78"/>
              <a:gd name="T38" fmla="*/ 16 w 92"/>
              <a:gd name="T39" fmla="*/ 61 h 78"/>
              <a:gd name="T40" fmla="*/ 14 w 92"/>
              <a:gd name="T41" fmla="*/ 62 h 78"/>
              <a:gd name="T42" fmla="*/ 15 w 92"/>
              <a:gd name="T43" fmla="*/ 56 h 78"/>
              <a:gd name="T44" fmla="*/ 15 w 92"/>
              <a:gd name="T45" fmla="*/ 78 h 78"/>
              <a:gd name="T46" fmla="*/ 11 w 92"/>
              <a:gd name="T47" fmla="*/ 64 h 78"/>
              <a:gd name="T48" fmla="*/ 14 w 92"/>
              <a:gd name="T49" fmla="*/ 56 h 78"/>
              <a:gd name="T50" fmla="*/ 14 w 92"/>
              <a:gd name="T51" fmla="*/ 78 h 78"/>
              <a:gd name="T52" fmla="*/ 10 w 92"/>
              <a:gd name="T53" fmla="*/ 64 h 78"/>
              <a:gd name="T54" fmla="*/ 11 w 92"/>
              <a:gd name="T55" fmla="*/ 64 h 78"/>
              <a:gd name="T56" fmla="*/ 10 w 92"/>
              <a:gd name="T57" fmla="*/ 76 h 78"/>
              <a:gd name="T58" fmla="*/ 9 w 92"/>
              <a:gd name="T59" fmla="*/ 64 h 78"/>
              <a:gd name="T60" fmla="*/ 9 w 92"/>
              <a:gd name="T61" fmla="*/ 64 h 78"/>
              <a:gd name="T62" fmla="*/ 8 w 92"/>
              <a:gd name="T63" fmla="*/ 74 h 78"/>
              <a:gd name="T64" fmla="*/ 8 w 92"/>
              <a:gd name="T65" fmla="*/ 59 h 78"/>
              <a:gd name="T66" fmla="*/ 9 w 92"/>
              <a:gd name="T67" fmla="*/ 64 h 78"/>
              <a:gd name="T68" fmla="*/ 7 w 92"/>
              <a:gd name="T69" fmla="*/ 65 h 78"/>
              <a:gd name="T70" fmla="*/ 8 w 92"/>
              <a:gd name="T71" fmla="*/ 59 h 78"/>
              <a:gd name="T72" fmla="*/ 8 w 92"/>
              <a:gd name="T73" fmla="*/ 74 h 78"/>
              <a:gd name="T74" fmla="*/ 6 w 92"/>
              <a:gd name="T75" fmla="*/ 65 h 78"/>
              <a:gd name="T76" fmla="*/ 7 w 92"/>
              <a:gd name="T77" fmla="*/ 65 h 78"/>
              <a:gd name="T78" fmla="*/ 6 w 92"/>
              <a:gd name="T79" fmla="*/ 73 h 78"/>
              <a:gd name="T80" fmla="*/ 5 w 92"/>
              <a:gd name="T81" fmla="*/ 65 h 78"/>
              <a:gd name="T82" fmla="*/ 6 w 92"/>
              <a:gd name="T83" fmla="*/ 65 h 78"/>
              <a:gd name="T84" fmla="*/ 4 w 92"/>
              <a:gd name="T85" fmla="*/ 70 h 78"/>
              <a:gd name="T86" fmla="*/ 4 w 92"/>
              <a:gd name="T87" fmla="*/ 62 h 78"/>
              <a:gd name="T88" fmla="*/ 5 w 92"/>
              <a:gd name="T89" fmla="*/ 65 h 78"/>
              <a:gd name="T90" fmla="*/ 2 w 92"/>
              <a:gd name="T91" fmla="*/ 66 h 78"/>
              <a:gd name="T92" fmla="*/ 4 w 92"/>
              <a:gd name="T93" fmla="*/ 62 h 78"/>
              <a:gd name="T94" fmla="*/ 4 w 92"/>
              <a:gd name="T95" fmla="*/ 70 h 78"/>
              <a:gd name="T96" fmla="*/ 2 w 92"/>
              <a:gd name="T97" fmla="*/ 66 h 78"/>
              <a:gd name="T98" fmla="*/ 2 w 92"/>
              <a:gd name="T99" fmla="*/ 66 h 78"/>
              <a:gd name="T100" fmla="*/ 2 w 92"/>
              <a:gd name="T101" fmla="*/ 68 h 78"/>
              <a:gd name="T102" fmla="*/ 1 w 92"/>
              <a:gd name="T103" fmla="*/ 65 h 78"/>
              <a:gd name="T104" fmla="*/ 2 w 92"/>
              <a:gd name="T105" fmla="*/ 66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2" h="78">
                <a:moveTo>
                  <a:pt x="45" y="69"/>
                </a:moveTo>
                <a:cubicBezTo>
                  <a:pt x="38" y="72"/>
                  <a:pt x="33" y="74"/>
                  <a:pt x="28" y="76"/>
                </a:cubicBezTo>
                <a:cubicBezTo>
                  <a:pt x="27" y="76"/>
                  <a:pt x="25" y="77"/>
                  <a:pt x="23" y="78"/>
                </a:cubicBezTo>
                <a:cubicBezTo>
                  <a:pt x="23" y="56"/>
                  <a:pt x="23" y="56"/>
                  <a:pt x="23" y="56"/>
                </a:cubicBezTo>
                <a:cubicBezTo>
                  <a:pt x="23" y="55"/>
                  <a:pt x="23" y="55"/>
                  <a:pt x="23" y="55"/>
                </a:cubicBezTo>
                <a:cubicBezTo>
                  <a:pt x="23" y="56"/>
                  <a:pt x="23" y="56"/>
                  <a:pt x="23" y="56"/>
                </a:cubicBezTo>
                <a:cubicBezTo>
                  <a:pt x="23" y="53"/>
                  <a:pt x="23" y="53"/>
                  <a:pt x="23" y="53"/>
                </a:cubicBezTo>
                <a:cubicBezTo>
                  <a:pt x="24" y="52"/>
                  <a:pt x="26" y="52"/>
                  <a:pt x="27" y="52"/>
                </a:cubicBezTo>
                <a:cubicBezTo>
                  <a:pt x="26" y="53"/>
                  <a:pt x="25" y="54"/>
                  <a:pt x="24" y="55"/>
                </a:cubicBezTo>
                <a:cubicBezTo>
                  <a:pt x="32" y="48"/>
                  <a:pt x="40" y="38"/>
                  <a:pt x="48" y="26"/>
                </a:cubicBezTo>
                <a:cubicBezTo>
                  <a:pt x="54" y="17"/>
                  <a:pt x="62" y="9"/>
                  <a:pt x="73" y="4"/>
                </a:cubicBezTo>
                <a:cubicBezTo>
                  <a:pt x="78" y="2"/>
                  <a:pt x="83" y="0"/>
                  <a:pt x="87" y="3"/>
                </a:cubicBezTo>
                <a:cubicBezTo>
                  <a:pt x="92" y="6"/>
                  <a:pt x="92" y="14"/>
                  <a:pt x="87" y="23"/>
                </a:cubicBezTo>
                <a:cubicBezTo>
                  <a:pt x="77" y="40"/>
                  <a:pt x="69" y="50"/>
                  <a:pt x="61" y="58"/>
                </a:cubicBezTo>
                <a:cubicBezTo>
                  <a:pt x="56" y="63"/>
                  <a:pt x="52" y="66"/>
                  <a:pt x="45" y="69"/>
                </a:cubicBezTo>
                <a:close/>
                <a:moveTo>
                  <a:pt x="23" y="78"/>
                </a:moveTo>
                <a:cubicBezTo>
                  <a:pt x="22" y="78"/>
                  <a:pt x="22" y="78"/>
                  <a:pt x="22" y="78"/>
                </a:cubicBezTo>
                <a:cubicBezTo>
                  <a:pt x="22" y="56"/>
                  <a:pt x="22" y="56"/>
                  <a:pt x="22" y="56"/>
                </a:cubicBezTo>
                <a:cubicBezTo>
                  <a:pt x="23" y="56"/>
                  <a:pt x="23" y="56"/>
                  <a:pt x="23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22" y="53"/>
                  <a:pt x="22" y="53"/>
                  <a:pt x="22" y="53"/>
                </a:cubicBezTo>
                <a:cubicBezTo>
                  <a:pt x="23" y="53"/>
                  <a:pt x="23" y="53"/>
                  <a:pt x="23" y="53"/>
                </a:cubicBezTo>
                <a:cubicBezTo>
                  <a:pt x="23" y="56"/>
                  <a:pt x="23" y="56"/>
                  <a:pt x="23" y="56"/>
                </a:cubicBezTo>
                <a:cubicBezTo>
                  <a:pt x="23" y="56"/>
                  <a:pt x="23" y="56"/>
                  <a:pt x="23" y="56"/>
                </a:cubicBezTo>
                <a:cubicBezTo>
                  <a:pt x="23" y="56"/>
                  <a:pt x="23" y="56"/>
                  <a:pt x="23" y="56"/>
                </a:cubicBezTo>
                <a:lnTo>
                  <a:pt x="23" y="78"/>
                </a:lnTo>
                <a:close/>
                <a:moveTo>
                  <a:pt x="22" y="78"/>
                </a:moveTo>
                <a:cubicBezTo>
                  <a:pt x="22" y="78"/>
                  <a:pt x="21" y="78"/>
                  <a:pt x="20" y="78"/>
                </a:cubicBezTo>
                <a:cubicBezTo>
                  <a:pt x="20" y="58"/>
                  <a:pt x="20" y="58"/>
                  <a:pt x="20" y="58"/>
                </a:cubicBezTo>
                <a:cubicBezTo>
                  <a:pt x="21" y="57"/>
                  <a:pt x="21" y="57"/>
                  <a:pt x="21" y="57"/>
                </a:cubicBezTo>
                <a:cubicBezTo>
                  <a:pt x="20" y="58"/>
                  <a:pt x="20" y="58"/>
                  <a:pt x="20" y="58"/>
                </a:cubicBezTo>
                <a:cubicBezTo>
                  <a:pt x="20" y="54"/>
                  <a:pt x="20" y="54"/>
                  <a:pt x="20" y="54"/>
                </a:cubicBezTo>
                <a:cubicBezTo>
                  <a:pt x="21" y="54"/>
                  <a:pt x="22" y="53"/>
                  <a:pt x="22" y="53"/>
                </a:cubicBezTo>
                <a:cubicBezTo>
                  <a:pt x="22" y="56"/>
                  <a:pt x="22" y="56"/>
                  <a:pt x="22" y="56"/>
                </a:cubicBezTo>
                <a:cubicBezTo>
                  <a:pt x="22" y="57"/>
                  <a:pt x="22" y="57"/>
                  <a:pt x="22" y="57"/>
                </a:cubicBezTo>
                <a:cubicBezTo>
                  <a:pt x="22" y="56"/>
                  <a:pt x="22" y="56"/>
                  <a:pt x="22" y="56"/>
                </a:cubicBezTo>
                <a:lnTo>
                  <a:pt x="22" y="78"/>
                </a:lnTo>
                <a:close/>
                <a:moveTo>
                  <a:pt x="20" y="78"/>
                </a:moveTo>
                <a:cubicBezTo>
                  <a:pt x="19" y="78"/>
                  <a:pt x="19" y="78"/>
                  <a:pt x="19" y="78"/>
                </a:cubicBezTo>
                <a:cubicBezTo>
                  <a:pt x="19" y="59"/>
                  <a:pt x="19" y="59"/>
                  <a:pt x="19" y="59"/>
                </a:cubicBezTo>
                <a:cubicBezTo>
                  <a:pt x="20" y="58"/>
                  <a:pt x="20" y="58"/>
                  <a:pt x="20" y="58"/>
                </a:cubicBezTo>
                <a:cubicBezTo>
                  <a:pt x="19" y="59"/>
                  <a:pt x="19" y="59"/>
                  <a:pt x="19" y="59"/>
                </a:cubicBezTo>
                <a:cubicBezTo>
                  <a:pt x="19" y="54"/>
                  <a:pt x="19" y="54"/>
                  <a:pt x="19" y="54"/>
                </a:cubicBezTo>
                <a:cubicBezTo>
                  <a:pt x="20" y="54"/>
                  <a:pt x="20" y="54"/>
                  <a:pt x="20" y="54"/>
                </a:cubicBezTo>
                <a:cubicBezTo>
                  <a:pt x="20" y="58"/>
                  <a:pt x="20" y="58"/>
                  <a:pt x="20" y="58"/>
                </a:cubicBezTo>
                <a:cubicBezTo>
                  <a:pt x="20" y="58"/>
                  <a:pt x="20" y="58"/>
                  <a:pt x="20" y="58"/>
                </a:cubicBezTo>
                <a:cubicBezTo>
                  <a:pt x="20" y="58"/>
                  <a:pt x="20" y="58"/>
                  <a:pt x="20" y="58"/>
                </a:cubicBezTo>
                <a:lnTo>
                  <a:pt x="20" y="78"/>
                </a:lnTo>
                <a:close/>
                <a:moveTo>
                  <a:pt x="19" y="78"/>
                </a:moveTo>
                <a:cubicBezTo>
                  <a:pt x="19" y="78"/>
                  <a:pt x="19" y="78"/>
                  <a:pt x="19" y="78"/>
                </a:cubicBezTo>
                <a:cubicBezTo>
                  <a:pt x="19" y="59"/>
                  <a:pt x="19" y="59"/>
                  <a:pt x="19" y="59"/>
                </a:cubicBezTo>
                <a:cubicBezTo>
                  <a:pt x="19" y="59"/>
                  <a:pt x="19" y="59"/>
                  <a:pt x="19" y="59"/>
                </a:cubicBezTo>
                <a:cubicBezTo>
                  <a:pt x="19" y="59"/>
                  <a:pt x="19" y="59"/>
                  <a:pt x="19" y="59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9"/>
                  <a:pt x="19" y="59"/>
                  <a:pt x="19" y="59"/>
                </a:cubicBezTo>
                <a:cubicBezTo>
                  <a:pt x="19" y="59"/>
                  <a:pt x="19" y="59"/>
                  <a:pt x="19" y="59"/>
                </a:cubicBezTo>
                <a:cubicBezTo>
                  <a:pt x="19" y="59"/>
                  <a:pt x="19" y="59"/>
                  <a:pt x="19" y="59"/>
                </a:cubicBezTo>
                <a:lnTo>
                  <a:pt x="19" y="78"/>
                </a:lnTo>
                <a:close/>
                <a:moveTo>
                  <a:pt x="19" y="78"/>
                </a:moveTo>
                <a:cubicBezTo>
                  <a:pt x="18" y="78"/>
                  <a:pt x="17" y="78"/>
                  <a:pt x="16" y="78"/>
                </a:cubicBezTo>
                <a:cubicBezTo>
                  <a:pt x="16" y="61"/>
                  <a:pt x="16" y="61"/>
                  <a:pt x="16" y="61"/>
                </a:cubicBezTo>
                <a:cubicBezTo>
                  <a:pt x="17" y="60"/>
                  <a:pt x="17" y="60"/>
                  <a:pt x="17" y="60"/>
                </a:cubicBezTo>
                <a:cubicBezTo>
                  <a:pt x="16" y="61"/>
                  <a:pt x="16" y="61"/>
                  <a:pt x="16" y="61"/>
                </a:cubicBezTo>
                <a:cubicBezTo>
                  <a:pt x="16" y="55"/>
                  <a:pt x="16" y="55"/>
                  <a:pt x="16" y="55"/>
                </a:cubicBezTo>
                <a:cubicBezTo>
                  <a:pt x="17" y="55"/>
                  <a:pt x="18" y="55"/>
                  <a:pt x="19" y="54"/>
                </a:cubicBezTo>
                <a:cubicBezTo>
                  <a:pt x="19" y="59"/>
                  <a:pt x="19" y="59"/>
                  <a:pt x="19" y="59"/>
                </a:cubicBezTo>
                <a:cubicBezTo>
                  <a:pt x="18" y="59"/>
                  <a:pt x="18" y="59"/>
                  <a:pt x="18" y="59"/>
                </a:cubicBezTo>
                <a:cubicBezTo>
                  <a:pt x="19" y="59"/>
                  <a:pt x="19" y="59"/>
                  <a:pt x="19" y="59"/>
                </a:cubicBezTo>
                <a:lnTo>
                  <a:pt x="19" y="78"/>
                </a:lnTo>
                <a:close/>
                <a:moveTo>
                  <a:pt x="16" y="78"/>
                </a:moveTo>
                <a:cubicBezTo>
                  <a:pt x="15" y="78"/>
                  <a:pt x="15" y="78"/>
                  <a:pt x="15" y="78"/>
                </a:cubicBezTo>
                <a:cubicBezTo>
                  <a:pt x="15" y="61"/>
                  <a:pt x="15" y="61"/>
                  <a:pt x="15" y="61"/>
                </a:cubicBezTo>
                <a:cubicBezTo>
                  <a:pt x="16" y="61"/>
                  <a:pt x="16" y="61"/>
                  <a:pt x="16" y="61"/>
                </a:cubicBezTo>
                <a:cubicBezTo>
                  <a:pt x="15" y="61"/>
                  <a:pt x="15" y="61"/>
                  <a:pt x="15" y="61"/>
                </a:cubicBezTo>
                <a:cubicBezTo>
                  <a:pt x="15" y="56"/>
                  <a:pt x="15" y="56"/>
                  <a:pt x="15" y="56"/>
                </a:cubicBezTo>
                <a:cubicBezTo>
                  <a:pt x="16" y="55"/>
                  <a:pt x="16" y="55"/>
                  <a:pt x="16" y="55"/>
                </a:cubicBezTo>
                <a:cubicBezTo>
                  <a:pt x="16" y="61"/>
                  <a:pt x="16" y="61"/>
                  <a:pt x="16" y="61"/>
                </a:cubicBezTo>
                <a:cubicBezTo>
                  <a:pt x="16" y="61"/>
                  <a:pt x="16" y="61"/>
                  <a:pt x="16" y="61"/>
                </a:cubicBezTo>
                <a:cubicBezTo>
                  <a:pt x="16" y="61"/>
                  <a:pt x="16" y="61"/>
                  <a:pt x="16" y="61"/>
                </a:cubicBezTo>
                <a:lnTo>
                  <a:pt x="16" y="78"/>
                </a:lnTo>
                <a:close/>
                <a:moveTo>
                  <a:pt x="15" y="78"/>
                </a:moveTo>
                <a:cubicBezTo>
                  <a:pt x="15" y="78"/>
                  <a:pt x="14" y="78"/>
                  <a:pt x="14" y="78"/>
                </a:cubicBezTo>
                <a:cubicBezTo>
                  <a:pt x="14" y="62"/>
                  <a:pt x="14" y="62"/>
                  <a:pt x="14" y="62"/>
                </a:cubicBezTo>
                <a:cubicBezTo>
                  <a:pt x="14" y="62"/>
                  <a:pt x="14" y="62"/>
                  <a:pt x="14" y="62"/>
                </a:cubicBezTo>
                <a:cubicBezTo>
                  <a:pt x="14" y="62"/>
                  <a:pt x="14" y="62"/>
                  <a:pt x="14" y="62"/>
                </a:cubicBezTo>
                <a:cubicBezTo>
                  <a:pt x="14" y="56"/>
                  <a:pt x="14" y="56"/>
                  <a:pt x="14" y="56"/>
                </a:cubicBezTo>
                <a:cubicBezTo>
                  <a:pt x="14" y="56"/>
                  <a:pt x="15" y="56"/>
                  <a:pt x="15" y="56"/>
                </a:cubicBezTo>
                <a:cubicBezTo>
                  <a:pt x="15" y="61"/>
                  <a:pt x="15" y="61"/>
                  <a:pt x="15" y="61"/>
                </a:cubicBezTo>
                <a:cubicBezTo>
                  <a:pt x="15" y="61"/>
                  <a:pt x="15" y="61"/>
                  <a:pt x="15" y="61"/>
                </a:cubicBezTo>
                <a:cubicBezTo>
                  <a:pt x="15" y="61"/>
                  <a:pt x="15" y="61"/>
                  <a:pt x="15" y="61"/>
                </a:cubicBezTo>
                <a:lnTo>
                  <a:pt x="15" y="78"/>
                </a:lnTo>
                <a:close/>
                <a:moveTo>
                  <a:pt x="14" y="78"/>
                </a:moveTo>
                <a:cubicBezTo>
                  <a:pt x="14" y="78"/>
                  <a:pt x="14" y="78"/>
                  <a:pt x="14" y="78"/>
                </a:cubicBezTo>
                <a:cubicBezTo>
                  <a:pt x="13" y="77"/>
                  <a:pt x="12" y="77"/>
                  <a:pt x="11" y="76"/>
                </a:cubicBezTo>
                <a:cubicBezTo>
                  <a:pt x="11" y="64"/>
                  <a:pt x="11" y="64"/>
                  <a:pt x="11" y="64"/>
                </a:cubicBezTo>
                <a:cubicBezTo>
                  <a:pt x="11" y="63"/>
                  <a:pt x="11" y="63"/>
                  <a:pt x="11" y="63"/>
                </a:cubicBezTo>
                <a:cubicBezTo>
                  <a:pt x="11" y="64"/>
                  <a:pt x="11" y="64"/>
                  <a:pt x="11" y="64"/>
                </a:cubicBezTo>
                <a:cubicBezTo>
                  <a:pt x="11" y="58"/>
                  <a:pt x="11" y="58"/>
                  <a:pt x="11" y="58"/>
                </a:cubicBezTo>
                <a:cubicBezTo>
                  <a:pt x="12" y="57"/>
                  <a:pt x="13" y="57"/>
                  <a:pt x="14" y="56"/>
                </a:cubicBezTo>
                <a:cubicBezTo>
                  <a:pt x="14" y="62"/>
                  <a:pt x="14" y="62"/>
                  <a:pt x="14" y="62"/>
                </a:cubicBezTo>
                <a:cubicBezTo>
                  <a:pt x="13" y="62"/>
                  <a:pt x="13" y="62"/>
                  <a:pt x="13" y="62"/>
                </a:cubicBezTo>
                <a:cubicBezTo>
                  <a:pt x="14" y="62"/>
                  <a:pt x="14" y="62"/>
                  <a:pt x="14" y="62"/>
                </a:cubicBezTo>
                <a:lnTo>
                  <a:pt x="14" y="78"/>
                </a:lnTo>
                <a:close/>
                <a:moveTo>
                  <a:pt x="11" y="76"/>
                </a:moveTo>
                <a:cubicBezTo>
                  <a:pt x="10" y="76"/>
                  <a:pt x="10" y="76"/>
                  <a:pt x="10" y="76"/>
                </a:cubicBezTo>
                <a:cubicBezTo>
                  <a:pt x="10" y="64"/>
                  <a:pt x="10" y="64"/>
                  <a:pt x="10" y="64"/>
                </a:cubicBezTo>
                <a:cubicBezTo>
                  <a:pt x="10" y="64"/>
                  <a:pt x="10" y="64"/>
                  <a:pt x="10" y="64"/>
                </a:cubicBezTo>
                <a:cubicBezTo>
                  <a:pt x="10" y="64"/>
                  <a:pt x="10" y="64"/>
                  <a:pt x="10" y="64"/>
                </a:cubicBezTo>
                <a:cubicBezTo>
                  <a:pt x="10" y="58"/>
                  <a:pt x="10" y="58"/>
                  <a:pt x="10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11" y="64"/>
                  <a:pt x="11" y="64"/>
                  <a:pt x="11" y="64"/>
                </a:cubicBezTo>
                <a:cubicBezTo>
                  <a:pt x="10" y="64"/>
                  <a:pt x="10" y="64"/>
                  <a:pt x="10" y="64"/>
                </a:cubicBezTo>
                <a:cubicBezTo>
                  <a:pt x="11" y="64"/>
                  <a:pt x="11" y="64"/>
                  <a:pt x="11" y="64"/>
                </a:cubicBezTo>
                <a:lnTo>
                  <a:pt x="11" y="76"/>
                </a:lnTo>
                <a:close/>
                <a:moveTo>
                  <a:pt x="10" y="76"/>
                </a:moveTo>
                <a:cubicBezTo>
                  <a:pt x="9" y="75"/>
                  <a:pt x="9" y="75"/>
                  <a:pt x="9" y="75"/>
                </a:cubicBezTo>
                <a:cubicBezTo>
                  <a:pt x="9" y="64"/>
                  <a:pt x="9" y="64"/>
                  <a:pt x="9" y="64"/>
                </a:cubicBezTo>
                <a:cubicBezTo>
                  <a:pt x="9" y="64"/>
                  <a:pt x="9" y="64"/>
                  <a:pt x="9" y="64"/>
                </a:cubicBezTo>
                <a:cubicBezTo>
                  <a:pt x="9" y="64"/>
                  <a:pt x="9" y="64"/>
                  <a:pt x="9" y="64"/>
                </a:cubicBezTo>
                <a:cubicBezTo>
                  <a:pt x="9" y="59"/>
                  <a:pt x="9" y="59"/>
                  <a:pt x="9" y="59"/>
                </a:cubicBezTo>
                <a:cubicBezTo>
                  <a:pt x="10" y="58"/>
                  <a:pt x="10" y="58"/>
                  <a:pt x="10" y="58"/>
                </a:cubicBezTo>
                <a:cubicBezTo>
                  <a:pt x="10" y="64"/>
                  <a:pt x="10" y="64"/>
                  <a:pt x="10" y="64"/>
                </a:cubicBezTo>
                <a:cubicBezTo>
                  <a:pt x="9" y="64"/>
                  <a:pt x="9" y="64"/>
                  <a:pt x="9" y="64"/>
                </a:cubicBezTo>
                <a:cubicBezTo>
                  <a:pt x="10" y="64"/>
                  <a:pt x="10" y="64"/>
                  <a:pt x="10" y="64"/>
                </a:cubicBezTo>
                <a:lnTo>
                  <a:pt x="10" y="76"/>
                </a:lnTo>
                <a:close/>
                <a:moveTo>
                  <a:pt x="9" y="75"/>
                </a:moveTo>
                <a:cubicBezTo>
                  <a:pt x="8" y="74"/>
                  <a:pt x="8" y="74"/>
                  <a:pt x="8" y="74"/>
                </a:cubicBezTo>
                <a:cubicBezTo>
                  <a:pt x="8" y="64"/>
                  <a:pt x="8" y="64"/>
                  <a:pt x="8" y="64"/>
                </a:cubicBezTo>
                <a:cubicBezTo>
                  <a:pt x="8" y="64"/>
                  <a:pt x="8" y="64"/>
                  <a:pt x="8" y="64"/>
                </a:cubicBezTo>
                <a:cubicBezTo>
                  <a:pt x="8" y="64"/>
                  <a:pt x="8" y="64"/>
                  <a:pt x="8" y="64"/>
                </a:cubicBezTo>
                <a:cubicBezTo>
                  <a:pt x="8" y="59"/>
                  <a:pt x="8" y="59"/>
                  <a:pt x="8" y="59"/>
                </a:cubicBezTo>
                <a:cubicBezTo>
                  <a:pt x="9" y="59"/>
                  <a:pt x="9" y="59"/>
                  <a:pt x="9" y="59"/>
                </a:cubicBezTo>
                <a:cubicBezTo>
                  <a:pt x="9" y="64"/>
                  <a:pt x="9" y="64"/>
                  <a:pt x="9" y="64"/>
                </a:cubicBezTo>
                <a:cubicBezTo>
                  <a:pt x="9" y="64"/>
                  <a:pt x="9" y="64"/>
                  <a:pt x="9" y="64"/>
                </a:cubicBezTo>
                <a:cubicBezTo>
                  <a:pt x="9" y="64"/>
                  <a:pt x="9" y="64"/>
                  <a:pt x="9" y="64"/>
                </a:cubicBezTo>
                <a:lnTo>
                  <a:pt x="9" y="75"/>
                </a:lnTo>
                <a:close/>
                <a:moveTo>
                  <a:pt x="8" y="74"/>
                </a:moveTo>
                <a:cubicBezTo>
                  <a:pt x="7" y="74"/>
                  <a:pt x="7" y="74"/>
                  <a:pt x="7" y="74"/>
                </a:cubicBezTo>
                <a:cubicBezTo>
                  <a:pt x="7" y="65"/>
                  <a:pt x="7" y="65"/>
                  <a:pt x="7" y="65"/>
                </a:cubicBezTo>
                <a:cubicBezTo>
                  <a:pt x="8" y="65"/>
                  <a:pt x="8" y="65"/>
                  <a:pt x="8" y="65"/>
                </a:cubicBezTo>
                <a:cubicBezTo>
                  <a:pt x="7" y="65"/>
                  <a:pt x="7" y="65"/>
                  <a:pt x="7" y="65"/>
                </a:cubicBezTo>
                <a:cubicBezTo>
                  <a:pt x="7" y="60"/>
                  <a:pt x="7" y="60"/>
                  <a:pt x="7" y="60"/>
                </a:cubicBezTo>
                <a:cubicBezTo>
                  <a:pt x="8" y="59"/>
                  <a:pt x="8" y="59"/>
                  <a:pt x="8" y="59"/>
                </a:cubicBezTo>
                <a:cubicBezTo>
                  <a:pt x="8" y="64"/>
                  <a:pt x="8" y="64"/>
                  <a:pt x="8" y="64"/>
                </a:cubicBezTo>
                <a:cubicBezTo>
                  <a:pt x="8" y="65"/>
                  <a:pt x="8" y="65"/>
                  <a:pt x="8" y="65"/>
                </a:cubicBezTo>
                <a:cubicBezTo>
                  <a:pt x="8" y="64"/>
                  <a:pt x="8" y="64"/>
                  <a:pt x="8" y="64"/>
                </a:cubicBezTo>
                <a:lnTo>
                  <a:pt x="8" y="74"/>
                </a:lnTo>
                <a:close/>
                <a:moveTo>
                  <a:pt x="7" y="74"/>
                </a:moveTo>
                <a:cubicBezTo>
                  <a:pt x="6" y="73"/>
                  <a:pt x="6" y="73"/>
                  <a:pt x="6" y="73"/>
                </a:cubicBezTo>
                <a:cubicBezTo>
                  <a:pt x="6" y="65"/>
                  <a:pt x="6" y="65"/>
                  <a:pt x="6" y="65"/>
                </a:cubicBezTo>
                <a:cubicBezTo>
                  <a:pt x="6" y="65"/>
                  <a:pt x="6" y="65"/>
                  <a:pt x="6" y="65"/>
                </a:cubicBezTo>
                <a:cubicBezTo>
                  <a:pt x="6" y="65"/>
                  <a:pt x="6" y="65"/>
                  <a:pt x="6" y="65"/>
                </a:cubicBezTo>
                <a:cubicBezTo>
                  <a:pt x="6" y="60"/>
                  <a:pt x="6" y="60"/>
                  <a:pt x="6" y="60"/>
                </a:cubicBezTo>
                <a:cubicBezTo>
                  <a:pt x="7" y="60"/>
                  <a:pt x="7" y="60"/>
                  <a:pt x="7" y="60"/>
                </a:cubicBezTo>
                <a:cubicBezTo>
                  <a:pt x="7" y="65"/>
                  <a:pt x="7" y="65"/>
                  <a:pt x="7" y="65"/>
                </a:cubicBezTo>
                <a:cubicBezTo>
                  <a:pt x="6" y="65"/>
                  <a:pt x="6" y="65"/>
                  <a:pt x="6" y="65"/>
                </a:cubicBezTo>
                <a:cubicBezTo>
                  <a:pt x="7" y="65"/>
                  <a:pt x="7" y="65"/>
                  <a:pt x="7" y="65"/>
                </a:cubicBezTo>
                <a:lnTo>
                  <a:pt x="7" y="74"/>
                </a:lnTo>
                <a:close/>
                <a:moveTo>
                  <a:pt x="6" y="73"/>
                </a:moveTo>
                <a:cubicBezTo>
                  <a:pt x="5" y="72"/>
                  <a:pt x="5" y="72"/>
                  <a:pt x="5" y="72"/>
                </a:cubicBezTo>
                <a:cubicBezTo>
                  <a:pt x="5" y="65"/>
                  <a:pt x="5" y="65"/>
                  <a:pt x="5" y="65"/>
                </a:cubicBezTo>
                <a:cubicBezTo>
                  <a:pt x="6" y="65"/>
                  <a:pt x="6" y="65"/>
                  <a:pt x="6" y="65"/>
                </a:cubicBezTo>
                <a:cubicBezTo>
                  <a:pt x="5" y="65"/>
                  <a:pt x="5" y="65"/>
                  <a:pt x="5" y="65"/>
                </a:cubicBezTo>
                <a:cubicBezTo>
                  <a:pt x="5" y="61"/>
                  <a:pt x="5" y="61"/>
                  <a:pt x="5" y="61"/>
                </a:cubicBezTo>
                <a:cubicBezTo>
                  <a:pt x="6" y="60"/>
                  <a:pt x="6" y="60"/>
                  <a:pt x="6" y="60"/>
                </a:cubicBezTo>
                <a:cubicBezTo>
                  <a:pt x="6" y="65"/>
                  <a:pt x="6" y="65"/>
                  <a:pt x="6" y="65"/>
                </a:cubicBezTo>
                <a:cubicBezTo>
                  <a:pt x="6" y="65"/>
                  <a:pt x="6" y="65"/>
                  <a:pt x="6" y="65"/>
                </a:cubicBezTo>
                <a:cubicBezTo>
                  <a:pt x="6" y="65"/>
                  <a:pt x="6" y="65"/>
                  <a:pt x="6" y="65"/>
                </a:cubicBezTo>
                <a:lnTo>
                  <a:pt x="6" y="73"/>
                </a:lnTo>
                <a:close/>
                <a:moveTo>
                  <a:pt x="5" y="72"/>
                </a:moveTo>
                <a:cubicBezTo>
                  <a:pt x="5" y="71"/>
                  <a:pt x="4" y="71"/>
                  <a:pt x="4" y="70"/>
                </a:cubicBezTo>
                <a:cubicBezTo>
                  <a:pt x="4" y="65"/>
                  <a:pt x="4" y="65"/>
                  <a:pt x="4" y="65"/>
                </a:cubicBezTo>
                <a:cubicBezTo>
                  <a:pt x="5" y="65"/>
                  <a:pt x="5" y="65"/>
                  <a:pt x="5" y="65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2"/>
                  <a:pt x="4" y="62"/>
                  <a:pt x="4" y="62"/>
                </a:cubicBezTo>
                <a:cubicBezTo>
                  <a:pt x="4" y="62"/>
                  <a:pt x="5" y="61"/>
                  <a:pt x="5" y="61"/>
                </a:cubicBezTo>
                <a:cubicBezTo>
                  <a:pt x="5" y="65"/>
                  <a:pt x="5" y="65"/>
                  <a:pt x="5" y="65"/>
                </a:cubicBezTo>
                <a:cubicBezTo>
                  <a:pt x="5" y="65"/>
                  <a:pt x="5" y="65"/>
                  <a:pt x="5" y="65"/>
                </a:cubicBezTo>
                <a:cubicBezTo>
                  <a:pt x="5" y="65"/>
                  <a:pt x="5" y="65"/>
                  <a:pt x="5" y="65"/>
                </a:cubicBezTo>
                <a:lnTo>
                  <a:pt x="5" y="72"/>
                </a:lnTo>
                <a:close/>
                <a:moveTo>
                  <a:pt x="4" y="70"/>
                </a:moveTo>
                <a:cubicBezTo>
                  <a:pt x="3" y="70"/>
                  <a:pt x="3" y="69"/>
                  <a:pt x="2" y="69"/>
                </a:cubicBezTo>
                <a:cubicBezTo>
                  <a:pt x="2" y="66"/>
                  <a:pt x="2" y="66"/>
                  <a:pt x="2" y="66"/>
                </a:cubicBezTo>
                <a:cubicBezTo>
                  <a:pt x="3" y="66"/>
                  <a:pt x="3" y="66"/>
                  <a:pt x="3" y="66"/>
                </a:cubicBezTo>
                <a:cubicBezTo>
                  <a:pt x="2" y="66"/>
                  <a:pt x="2" y="66"/>
                  <a:pt x="2" y="66"/>
                </a:cubicBezTo>
                <a:cubicBezTo>
                  <a:pt x="2" y="63"/>
                  <a:pt x="2" y="63"/>
                  <a:pt x="2" y="63"/>
                </a:cubicBezTo>
                <a:cubicBezTo>
                  <a:pt x="3" y="63"/>
                  <a:pt x="3" y="62"/>
                  <a:pt x="4" y="62"/>
                </a:cubicBezTo>
                <a:cubicBezTo>
                  <a:pt x="4" y="65"/>
                  <a:pt x="4" y="65"/>
                  <a:pt x="4" y="65"/>
                </a:cubicBezTo>
                <a:cubicBezTo>
                  <a:pt x="3" y="66"/>
                  <a:pt x="3" y="66"/>
                  <a:pt x="3" y="66"/>
                </a:cubicBezTo>
                <a:cubicBezTo>
                  <a:pt x="4" y="65"/>
                  <a:pt x="4" y="65"/>
                  <a:pt x="4" y="65"/>
                </a:cubicBezTo>
                <a:lnTo>
                  <a:pt x="4" y="70"/>
                </a:lnTo>
                <a:close/>
                <a:moveTo>
                  <a:pt x="2" y="69"/>
                </a:moveTo>
                <a:cubicBezTo>
                  <a:pt x="2" y="68"/>
                  <a:pt x="2" y="68"/>
                  <a:pt x="2" y="68"/>
                </a:cubicBezTo>
                <a:cubicBezTo>
                  <a:pt x="2" y="66"/>
                  <a:pt x="2" y="66"/>
                  <a:pt x="2" y="66"/>
                </a:cubicBezTo>
                <a:cubicBezTo>
                  <a:pt x="2" y="66"/>
                  <a:pt x="2" y="66"/>
                  <a:pt x="2" y="66"/>
                </a:cubicBezTo>
                <a:cubicBezTo>
                  <a:pt x="2" y="66"/>
                  <a:pt x="2" y="66"/>
                  <a:pt x="2" y="66"/>
                </a:cubicBezTo>
                <a:cubicBezTo>
                  <a:pt x="2" y="64"/>
                  <a:pt x="2" y="64"/>
                  <a:pt x="2" y="64"/>
                </a:cubicBezTo>
                <a:cubicBezTo>
                  <a:pt x="2" y="63"/>
                  <a:pt x="2" y="63"/>
                  <a:pt x="2" y="63"/>
                </a:cubicBezTo>
                <a:cubicBezTo>
                  <a:pt x="2" y="66"/>
                  <a:pt x="2" y="66"/>
                  <a:pt x="2" y="66"/>
                </a:cubicBezTo>
                <a:cubicBezTo>
                  <a:pt x="2" y="66"/>
                  <a:pt x="2" y="66"/>
                  <a:pt x="2" y="66"/>
                </a:cubicBezTo>
                <a:cubicBezTo>
                  <a:pt x="2" y="66"/>
                  <a:pt x="2" y="66"/>
                  <a:pt x="2" y="66"/>
                </a:cubicBezTo>
                <a:lnTo>
                  <a:pt x="2" y="69"/>
                </a:lnTo>
                <a:close/>
                <a:moveTo>
                  <a:pt x="2" y="68"/>
                </a:moveTo>
                <a:cubicBezTo>
                  <a:pt x="1" y="67"/>
                  <a:pt x="1" y="66"/>
                  <a:pt x="0" y="66"/>
                </a:cubicBezTo>
                <a:cubicBezTo>
                  <a:pt x="1" y="66"/>
                  <a:pt x="1" y="66"/>
                  <a:pt x="1" y="66"/>
                </a:cubicBezTo>
                <a:cubicBezTo>
                  <a:pt x="1" y="66"/>
                  <a:pt x="1" y="66"/>
                  <a:pt x="1" y="66"/>
                </a:cubicBezTo>
                <a:cubicBezTo>
                  <a:pt x="1" y="65"/>
                  <a:pt x="1" y="65"/>
                  <a:pt x="1" y="65"/>
                </a:cubicBezTo>
                <a:cubicBezTo>
                  <a:pt x="1" y="65"/>
                  <a:pt x="1" y="64"/>
                  <a:pt x="2" y="64"/>
                </a:cubicBezTo>
                <a:cubicBezTo>
                  <a:pt x="2" y="66"/>
                  <a:pt x="2" y="66"/>
                  <a:pt x="2" y="66"/>
                </a:cubicBezTo>
                <a:cubicBezTo>
                  <a:pt x="2" y="66"/>
                  <a:pt x="2" y="66"/>
                  <a:pt x="2" y="66"/>
                </a:cubicBezTo>
                <a:cubicBezTo>
                  <a:pt x="2" y="66"/>
                  <a:pt x="2" y="66"/>
                  <a:pt x="2" y="66"/>
                </a:cubicBezTo>
                <a:lnTo>
                  <a:pt x="2" y="68"/>
                </a:ln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73" name="Freeform 41"/>
          <p:cNvSpPr/>
          <p:nvPr/>
        </p:nvSpPr>
        <p:spPr bwMode="auto">
          <a:xfrm>
            <a:off x="4769829" y="1808218"/>
            <a:ext cx="456127" cy="357700"/>
          </a:xfrm>
          <a:custGeom>
            <a:avLst/>
            <a:gdLst>
              <a:gd name="T0" fmla="*/ 4 w 92"/>
              <a:gd name="T1" fmla="*/ 72 h 72"/>
              <a:gd name="T2" fmla="*/ 54 w 92"/>
              <a:gd name="T3" fmla="*/ 35 h 72"/>
              <a:gd name="T4" fmla="*/ 66 w 92"/>
              <a:gd name="T5" fmla="*/ 22 h 72"/>
              <a:gd name="T6" fmla="*/ 88 w 92"/>
              <a:gd name="T7" fmla="*/ 20 h 72"/>
              <a:gd name="T8" fmla="*/ 73 w 92"/>
              <a:gd name="T9" fmla="*/ 6 h 72"/>
              <a:gd name="T10" fmla="*/ 49 w 92"/>
              <a:gd name="T11" fmla="*/ 27 h 72"/>
              <a:gd name="T12" fmla="*/ 0 w 92"/>
              <a:gd name="T13" fmla="*/ 68 h 72"/>
              <a:gd name="T14" fmla="*/ 4 w 92"/>
              <a:gd name="T15" fmla="*/ 7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2" h="72">
                <a:moveTo>
                  <a:pt x="4" y="72"/>
                </a:moveTo>
                <a:cubicBezTo>
                  <a:pt x="17" y="71"/>
                  <a:pt x="34" y="58"/>
                  <a:pt x="54" y="35"/>
                </a:cubicBezTo>
                <a:cubicBezTo>
                  <a:pt x="57" y="31"/>
                  <a:pt x="60" y="27"/>
                  <a:pt x="66" y="22"/>
                </a:cubicBezTo>
                <a:cubicBezTo>
                  <a:pt x="75" y="15"/>
                  <a:pt x="82" y="14"/>
                  <a:pt x="88" y="20"/>
                </a:cubicBezTo>
                <a:cubicBezTo>
                  <a:pt x="92" y="11"/>
                  <a:pt x="87" y="0"/>
                  <a:pt x="73" y="6"/>
                </a:cubicBezTo>
                <a:cubicBezTo>
                  <a:pt x="62" y="11"/>
                  <a:pt x="54" y="19"/>
                  <a:pt x="49" y="27"/>
                </a:cubicBezTo>
                <a:cubicBezTo>
                  <a:pt x="32" y="51"/>
                  <a:pt x="15" y="68"/>
                  <a:pt x="0" y="68"/>
                </a:cubicBezTo>
                <a:cubicBezTo>
                  <a:pt x="1" y="70"/>
                  <a:pt x="2" y="71"/>
                  <a:pt x="4" y="72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74" name="Freeform 42"/>
          <p:cNvSpPr/>
          <p:nvPr/>
        </p:nvSpPr>
        <p:spPr bwMode="auto">
          <a:xfrm>
            <a:off x="4690606" y="1476926"/>
            <a:ext cx="506543" cy="578562"/>
          </a:xfrm>
          <a:custGeom>
            <a:avLst/>
            <a:gdLst>
              <a:gd name="T0" fmla="*/ 43 w 102"/>
              <a:gd name="T1" fmla="*/ 117 h 117"/>
              <a:gd name="T2" fmla="*/ 0 w 102"/>
              <a:gd name="T3" fmla="*/ 17 h 117"/>
              <a:gd name="T4" fmla="*/ 102 w 102"/>
              <a:gd name="T5" fmla="*/ 65 h 117"/>
              <a:gd name="T6" fmla="*/ 43 w 102"/>
              <a:gd name="T7" fmla="*/ 117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2" h="117">
                <a:moveTo>
                  <a:pt x="43" y="117"/>
                </a:moveTo>
                <a:cubicBezTo>
                  <a:pt x="49" y="74"/>
                  <a:pt x="35" y="41"/>
                  <a:pt x="0" y="17"/>
                </a:cubicBezTo>
                <a:cubicBezTo>
                  <a:pt x="56" y="0"/>
                  <a:pt x="90" y="16"/>
                  <a:pt x="102" y="65"/>
                </a:cubicBezTo>
                <a:cubicBezTo>
                  <a:pt x="77" y="66"/>
                  <a:pt x="57" y="83"/>
                  <a:pt x="43" y="117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75" name="Freeform 43"/>
          <p:cNvSpPr/>
          <p:nvPr/>
        </p:nvSpPr>
        <p:spPr bwMode="auto">
          <a:xfrm>
            <a:off x="4839447" y="1546546"/>
            <a:ext cx="256872" cy="266475"/>
          </a:xfrm>
          <a:custGeom>
            <a:avLst/>
            <a:gdLst>
              <a:gd name="T0" fmla="*/ 0 w 52"/>
              <a:gd name="T1" fmla="*/ 33 h 54"/>
              <a:gd name="T2" fmla="*/ 32 w 52"/>
              <a:gd name="T3" fmla="*/ 0 h 54"/>
              <a:gd name="T4" fmla="*/ 52 w 52"/>
              <a:gd name="T5" fmla="*/ 12 h 54"/>
              <a:gd name="T6" fmla="*/ 10 w 52"/>
              <a:gd name="T7" fmla="*/ 54 h 54"/>
              <a:gd name="T8" fmla="*/ 0 w 52"/>
              <a:gd name="T9" fmla="*/ 33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" h="54">
                <a:moveTo>
                  <a:pt x="0" y="33"/>
                </a:moveTo>
                <a:cubicBezTo>
                  <a:pt x="9" y="17"/>
                  <a:pt x="19" y="6"/>
                  <a:pt x="32" y="0"/>
                </a:cubicBezTo>
                <a:cubicBezTo>
                  <a:pt x="40" y="2"/>
                  <a:pt x="47" y="7"/>
                  <a:pt x="52" y="12"/>
                </a:cubicBezTo>
                <a:cubicBezTo>
                  <a:pt x="36" y="20"/>
                  <a:pt x="22" y="34"/>
                  <a:pt x="10" y="54"/>
                </a:cubicBezTo>
                <a:cubicBezTo>
                  <a:pt x="8" y="46"/>
                  <a:pt x="5" y="40"/>
                  <a:pt x="0" y="33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76" name="Freeform 44"/>
          <p:cNvSpPr/>
          <p:nvPr/>
        </p:nvSpPr>
        <p:spPr bwMode="auto">
          <a:xfrm>
            <a:off x="4685803" y="1580155"/>
            <a:ext cx="213660" cy="511343"/>
          </a:xfrm>
          <a:custGeom>
            <a:avLst/>
            <a:gdLst>
              <a:gd name="T0" fmla="*/ 16 w 43"/>
              <a:gd name="T1" fmla="*/ 103 h 103"/>
              <a:gd name="T2" fmla="*/ 0 w 43"/>
              <a:gd name="T3" fmla="*/ 0 h 103"/>
              <a:gd name="T4" fmla="*/ 43 w 43"/>
              <a:gd name="T5" fmla="*/ 78 h 103"/>
              <a:gd name="T6" fmla="*/ 16 w 43"/>
              <a:gd name="T7" fmla="*/ 103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3" h="103">
                <a:moveTo>
                  <a:pt x="16" y="103"/>
                </a:moveTo>
                <a:cubicBezTo>
                  <a:pt x="18" y="68"/>
                  <a:pt x="13" y="33"/>
                  <a:pt x="0" y="0"/>
                </a:cubicBezTo>
                <a:cubicBezTo>
                  <a:pt x="23" y="42"/>
                  <a:pt x="38" y="68"/>
                  <a:pt x="43" y="78"/>
                </a:cubicBezTo>
                <a:cubicBezTo>
                  <a:pt x="38" y="87"/>
                  <a:pt x="29" y="95"/>
                  <a:pt x="16" y="103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77" name="Freeform 45"/>
          <p:cNvSpPr/>
          <p:nvPr/>
        </p:nvSpPr>
        <p:spPr bwMode="auto">
          <a:xfrm>
            <a:off x="4647393" y="1440915"/>
            <a:ext cx="122435" cy="100828"/>
          </a:xfrm>
          <a:custGeom>
            <a:avLst/>
            <a:gdLst>
              <a:gd name="T0" fmla="*/ 0 w 25"/>
              <a:gd name="T1" fmla="*/ 10 h 20"/>
              <a:gd name="T2" fmla="*/ 6 w 25"/>
              <a:gd name="T3" fmla="*/ 20 h 20"/>
              <a:gd name="T4" fmla="*/ 25 w 25"/>
              <a:gd name="T5" fmla="*/ 12 h 20"/>
              <a:gd name="T6" fmla="*/ 25 w 25"/>
              <a:gd name="T7" fmla="*/ 13 h 20"/>
              <a:gd name="T8" fmla="*/ 22 w 25"/>
              <a:gd name="T9" fmla="*/ 2 h 20"/>
              <a:gd name="T10" fmla="*/ 0 w 25"/>
              <a:gd name="T11" fmla="*/ 1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" h="20">
                <a:moveTo>
                  <a:pt x="0" y="10"/>
                </a:moveTo>
                <a:cubicBezTo>
                  <a:pt x="6" y="20"/>
                  <a:pt x="6" y="20"/>
                  <a:pt x="6" y="20"/>
                </a:cubicBezTo>
                <a:cubicBezTo>
                  <a:pt x="10" y="18"/>
                  <a:pt x="21" y="11"/>
                  <a:pt x="25" y="12"/>
                </a:cubicBezTo>
                <a:cubicBezTo>
                  <a:pt x="25" y="13"/>
                  <a:pt x="25" y="13"/>
                  <a:pt x="25" y="13"/>
                </a:cubicBezTo>
                <a:cubicBezTo>
                  <a:pt x="25" y="11"/>
                  <a:pt x="22" y="2"/>
                  <a:pt x="22" y="2"/>
                </a:cubicBezTo>
                <a:cubicBezTo>
                  <a:pt x="17" y="0"/>
                  <a:pt x="4" y="8"/>
                  <a:pt x="0" y="10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78" name="Freeform 46"/>
          <p:cNvSpPr/>
          <p:nvPr/>
        </p:nvSpPr>
        <p:spPr bwMode="auto">
          <a:xfrm>
            <a:off x="4721815" y="1452921"/>
            <a:ext cx="48013" cy="79223"/>
          </a:xfrm>
          <a:custGeom>
            <a:avLst/>
            <a:gdLst>
              <a:gd name="T0" fmla="*/ 14 w 20"/>
              <a:gd name="T1" fmla="*/ 0 h 33"/>
              <a:gd name="T2" fmla="*/ 20 w 20"/>
              <a:gd name="T3" fmla="*/ 22 h 33"/>
              <a:gd name="T4" fmla="*/ 20 w 20"/>
              <a:gd name="T5" fmla="*/ 22 h 33"/>
              <a:gd name="T6" fmla="*/ 20 w 20"/>
              <a:gd name="T7" fmla="*/ 22 h 33"/>
              <a:gd name="T8" fmla="*/ 20 w 20"/>
              <a:gd name="T9" fmla="*/ 24 h 33"/>
              <a:gd name="T10" fmla="*/ 20 w 20"/>
              <a:gd name="T11" fmla="*/ 24 h 33"/>
              <a:gd name="T12" fmla="*/ 18 w 20"/>
              <a:gd name="T13" fmla="*/ 24 h 33"/>
              <a:gd name="T14" fmla="*/ 18 w 20"/>
              <a:gd name="T15" fmla="*/ 26 h 33"/>
              <a:gd name="T16" fmla="*/ 16 w 20"/>
              <a:gd name="T17" fmla="*/ 26 h 33"/>
              <a:gd name="T18" fmla="*/ 16 w 20"/>
              <a:gd name="T19" fmla="*/ 26 h 33"/>
              <a:gd name="T20" fmla="*/ 14 w 20"/>
              <a:gd name="T21" fmla="*/ 28 h 33"/>
              <a:gd name="T22" fmla="*/ 12 w 20"/>
              <a:gd name="T23" fmla="*/ 28 h 33"/>
              <a:gd name="T24" fmla="*/ 10 w 20"/>
              <a:gd name="T25" fmla="*/ 28 h 33"/>
              <a:gd name="T26" fmla="*/ 10 w 20"/>
              <a:gd name="T27" fmla="*/ 31 h 33"/>
              <a:gd name="T28" fmla="*/ 8 w 20"/>
              <a:gd name="T29" fmla="*/ 31 h 33"/>
              <a:gd name="T30" fmla="*/ 6 w 20"/>
              <a:gd name="T31" fmla="*/ 33 h 33"/>
              <a:gd name="T32" fmla="*/ 6 w 20"/>
              <a:gd name="T33" fmla="*/ 33 h 33"/>
              <a:gd name="T34" fmla="*/ 6 w 20"/>
              <a:gd name="T35" fmla="*/ 33 h 33"/>
              <a:gd name="T36" fmla="*/ 0 w 20"/>
              <a:gd name="T37" fmla="*/ 10 h 33"/>
              <a:gd name="T38" fmla="*/ 0 w 20"/>
              <a:gd name="T39" fmla="*/ 10 h 33"/>
              <a:gd name="T40" fmla="*/ 0 w 20"/>
              <a:gd name="T41" fmla="*/ 10 h 33"/>
              <a:gd name="T42" fmla="*/ 0 w 20"/>
              <a:gd name="T43" fmla="*/ 8 h 33"/>
              <a:gd name="T44" fmla="*/ 2 w 20"/>
              <a:gd name="T45" fmla="*/ 8 h 33"/>
              <a:gd name="T46" fmla="*/ 4 w 20"/>
              <a:gd name="T47" fmla="*/ 8 h 33"/>
              <a:gd name="T48" fmla="*/ 6 w 20"/>
              <a:gd name="T49" fmla="*/ 6 h 33"/>
              <a:gd name="T50" fmla="*/ 8 w 20"/>
              <a:gd name="T51" fmla="*/ 6 h 33"/>
              <a:gd name="T52" fmla="*/ 8 w 20"/>
              <a:gd name="T53" fmla="*/ 6 h 33"/>
              <a:gd name="T54" fmla="*/ 10 w 20"/>
              <a:gd name="T55" fmla="*/ 4 h 33"/>
              <a:gd name="T56" fmla="*/ 10 w 20"/>
              <a:gd name="T57" fmla="*/ 4 h 33"/>
              <a:gd name="T58" fmla="*/ 12 w 20"/>
              <a:gd name="T59" fmla="*/ 4 h 33"/>
              <a:gd name="T60" fmla="*/ 12 w 20"/>
              <a:gd name="T61" fmla="*/ 2 h 33"/>
              <a:gd name="T62" fmla="*/ 14 w 20"/>
              <a:gd name="T63" fmla="*/ 2 h 33"/>
              <a:gd name="T64" fmla="*/ 14 w 20"/>
              <a:gd name="T65" fmla="*/ 2 h 33"/>
              <a:gd name="T66" fmla="*/ 14 w 20"/>
              <a:gd name="T67" fmla="*/ 0 h 33"/>
              <a:gd name="T68" fmla="*/ 14 w 20"/>
              <a:gd name="T69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0" h="33">
                <a:moveTo>
                  <a:pt x="14" y="0"/>
                </a:moveTo>
                <a:lnTo>
                  <a:pt x="20" y="22"/>
                </a:lnTo>
                <a:lnTo>
                  <a:pt x="20" y="22"/>
                </a:lnTo>
                <a:lnTo>
                  <a:pt x="20" y="22"/>
                </a:lnTo>
                <a:lnTo>
                  <a:pt x="20" y="24"/>
                </a:lnTo>
                <a:lnTo>
                  <a:pt x="20" y="24"/>
                </a:lnTo>
                <a:lnTo>
                  <a:pt x="18" y="24"/>
                </a:lnTo>
                <a:lnTo>
                  <a:pt x="18" y="26"/>
                </a:lnTo>
                <a:lnTo>
                  <a:pt x="16" y="26"/>
                </a:lnTo>
                <a:lnTo>
                  <a:pt x="16" y="26"/>
                </a:lnTo>
                <a:lnTo>
                  <a:pt x="14" y="28"/>
                </a:lnTo>
                <a:lnTo>
                  <a:pt x="12" y="28"/>
                </a:lnTo>
                <a:lnTo>
                  <a:pt x="10" y="28"/>
                </a:lnTo>
                <a:lnTo>
                  <a:pt x="10" y="31"/>
                </a:lnTo>
                <a:lnTo>
                  <a:pt x="8" y="31"/>
                </a:lnTo>
                <a:lnTo>
                  <a:pt x="6" y="33"/>
                </a:lnTo>
                <a:lnTo>
                  <a:pt x="6" y="33"/>
                </a:lnTo>
                <a:lnTo>
                  <a:pt x="6" y="33"/>
                </a:lnTo>
                <a:lnTo>
                  <a:pt x="0" y="10"/>
                </a:lnTo>
                <a:lnTo>
                  <a:pt x="0" y="10"/>
                </a:lnTo>
                <a:lnTo>
                  <a:pt x="0" y="10"/>
                </a:lnTo>
                <a:lnTo>
                  <a:pt x="0" y="8"/>
                </a:lnTo>
                <a:lnTo>
                  <a:pt x="2" y="8"/>
                </a:lnTo>
                <a:lnTo>
                  <a:pt x="4" y="8"/>
                </a:lnTo>
                <a:lnTo>
                  <a:pt x="6" y="6"/>
                </a:lnTo>
                <a:lnTo>
                  <a:pt x="8" y="6"/>
                </a:lnTo>
                <a:lnTo>
                  <a:pt x="8" y="6"/>
                </a:lnTo>
                <a:lnTo>
                  <a:pt x="10" y="4"/>
                </a:lnTo>
                <a:lnTo>
                  <a:pt x="10" y="4"/>
                </a:lnTo>
                <a:lnTo>
                  <a:pt x="12" y="4"/>
                </a:lnTo>
                <a:lnTo>
                  <a:pt x="12" y="2"/>
                </a:lnTo>
                <a:lnTo>
                  <a:pt x="14" y="2"/>
                </a:lnTo>
                <a:lnTo>
                  <a:pt x="14" y="2"/>
                </a:lnTo>
                <a:lnTo>
                  <a:pt x="14" y="0"/>
                </a:lnTo>
                <a:lnTo>
                  <a:pt x="14" y="0"/>
                </a:ln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79" name="Freeform 47"/>
          <p:cNvSpPr/>
          <p:nvPr/>
        </p:nvSpPr>
        <p:spPr bwMode="auto">
          <a:xfrm>
            <a:off x="4721813" y="1412109"/>
            <a:ext cx="146443" cy="124835"/>
          </a:xfrm>
          <a:custGeom>
            <a:avLst/>
            <a:gdLst>
              <a:gd name="T0" fmla="*/ 0 w 30"/>
              <a:gd name="T1" fmla="*/ 13 h 25"/>
              <a:gd name="T2" fmla="*/ 3 w 30"/>
              <a:gd name="T3" fmla="*/ 24 h 25"/>
              <a:gd name="T4" fmla="*/ 17 w 30"/>
              <a:gd name="T5" fmla="*/ 17 h 25"/>
              <a:gd name="T6" fmla="*/ 29 w 30"/>
              <a:gd name="T7" fmla="*/ 14 h 25"/>
              <a:gd name="T8" fmla="*/ 22 w 30"/>
              <a:gd name="T9" fmla="*/ 9 h 25"/>
              <a:gd name="T10" fmla="*/ 25 w 30"/>
              <a:gd name="T11" fmla="*/ 3 h 25"/>
              <a:gd name="T12" fmla="*/ 2 w 30"/>
              <a:gd name="T13" fmla="*/ 13 h 25"/>
              <a:gd name="T14" fmla="*/ 0 w 30"/>
              <a:gd name="T15" fmla="*/ 13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0" h="25">
                <a:moveTo>
                  <a:pt x="0" y="13"/>
                </a:moveTo>
                <a:cubicBezTo>
                  <a:pt x="3" y="24"/>
                  <a:pt x="3" y="24"/>
                  <a:pt x="3" y="24"/>
                </a:cubicBezTo>
                <a:cubicBezTo>
                  <a:pt x="5" y="25"/>
                  <a:pt x="14" y="19"/>
                  <a:pt x="17" y="17"/>
                </a:cubicBezTo>
                <a:cubicBezTo>
                  <a:pt x="20" y="15"/>
                  <a:pt x="27" y="12"/>
                  <a:pt x="29" y="14"/>
                </a:cubicBezTo>
                <a:cubicBezTo>
                  <a:pt x="30" y="12"/>
                  <a:pt x="25" y="10"/>
                  <a:pt x="22" y="9"/>
                </a:cubicBezTo>
                <a:cubicBezTo>
                  <a:pt x="21" y="7"/>
                  <a:pt x="24" y="4"/>
                  <a:pt x="25" y="3"/>
                </a:cubicBezTo>
                <a:cubicBezTo>
                  <a:pt x="21" y="0"/>
                  <a:pt x="6" y="11"/>
                  <a:pt x="2" y="13"/>
                </a:cubicBezTo>
                <a:cubicBezTo>
                  <a:pt x="2" y="13"/>
                  <a:pt x="0" y="14"/>
                  <a:pt x="0" y="13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80" name="Content Placeholder 2"/>
          <p:cNvSpPr txBox="1"/>
          <p:nvPr/>
        </p:nvSpPr>
        <p:spPr>
          <a:xfrm>
            <a:off x="5948558" y="1441537"/>
            <a:ext cx="5843393" cy="1269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113A59"/>
                </a:solidFill>
              </a:rPr>
              <a:t>使用</a:t>
            </a:r>
            <a:r>
              <a:rPr lang="en-US" altLang="zh-CN" sz="2000" dirty="0">
                <a:solidFill>
                  <a:srgbClr val="113A59"/>
                </a:solidFill>
              </a:rPr>
              <a:t>request</a:t>
            </a:r>
            <a:r>
              <a:rPr lang="zh-CN" altLang="en-US" sz="2000" dirty="0">
                <a:solidFill>
                  <a:srgbClr val="113A59"/>
                </a:solidFill>
              </a:rPr>
              <a:t>库和</a:t>
            </a:r>
            <a:r>
              <a:rPr lang="en-US" altLang="zh-CN" sz="2000" dirty="0" err="1">
                <a:solidFill>
                  <a:srgbClr val="113A59"/>
                </a:solidFill>
              </a:rPr>
              <a:t>bs4</a:t>
            </a:r>
            <a:r>
              <a:rPr lang="zh-CN" altLang="en-US" sz="2000" dirty="0">
                <a:solidFill>
                  <a:srgbClr val="113A59"/>
                </a:solidFill>
              </a:rPr>
              <a:t>库爬取八个直播平台，利用</a:t>
            </a:r>
            <a:r>
              <a:rPr lang="en-US" altLang="zh-CN" sz="2000" dirty="0">
                <a:solidFill>
                  <a:srgbClr val="113A59"/>
                </a:solidFill>
              </a:rPr>
              <a:t>Django</a:t>
            </a:r>
            <a:r>
              <a:rPr lang="zh-CN" altLang="en-US" sz="2000" dirty="0">
                <a:solidFill>
                  <a:srgbClr val="113A59"/>
                </a:solidFill>
              </a:rPr>
              <a:t>库实现前后端交互，对各大直播平台的主播的热度进行排名，了解了各个主播直播的类型以及主播关注度</a:t>
            </a:r>
            <a:endParaRPr lang="en-US" altLang="zh-CN" sz="2000" dirty="0">
              <a:solidFill>
                <a:srgbClr val="113A59"/>
              </a:solidFill>
            </a:endParaRPr>
          </a:p>
        </p:txBody>
      </p:sp>
      <p:sp>
        <p:nvSpPr>
          <p:cNvPr id="82" name="Content Placeholder 2"/>
          <p:cNvSpPr txBox="1"/>
          <p:nvPr/>
        </p:nvSpPr>
        <p:spPr>
          <a:xfrm>
            <a:off x="5948558" y="3672803"/>
            <a:ext cx="5843393" cy="7579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>
                <a:solidFill>
                  <a:srgbClr val="113A59"/>
                </a:solidFill>
              </a:rPr>
              <a:t>爬取百度指数，使用</a:t>
            </a:r>
            <a:r>
              <a:rPr lang="en-US" altLang="zh-CN" sz="2000" dirty="0">
                <a:solidFill>
                  <a:srgbClr val="113A59"/>
                </a:solidFill>
              </a:rPr>
              <a:t>queue</a:t>
            </a:r>
            <a:r>
              <a:rPr lang="zh-CN" altLang="en-US" sz="2000" dirty="0">
                <a:solidFill>
                  <a:srgbClr val="113A59"/>
                </a:solidFill>
              </a:rPr>
              <a:t>库，</a:t>
            </a:r>
            <a:r>
              <a:rPr lang="en-US" altLang="zh-CN" sz="2000" dirty="0">
                <a:solidFill>
                  <a:srgbClr val="113A59"/>
                </a:solidFill>
              </a:rPr>
              <a:t>math</a:t>
            </a:r>
            <a:r>
              <a:rPr lang="zh-CN" altLang="en-US" sz="2000" dirty="0">
                <a:solidFill>
                  <a:srgbClr val="113A59"/>
                </a:solidFill>
              </a:rPr>
              <a:t>库和</a:t>
            </a:r>
            <a:r>
              <a:rPr lang="en-US" altLang="zh-CN" sz="2000" dirty="0">
                <a:solidFill>
                  <a:srgbClr val="113A59"/>
                </a:solidFill>
              </a:rPr>
              <a:t>random</a:t>
            </a:r>
            <a:r>
              <a:rPr lang="zh-CN" altLang="en-US" sz="2000" dirty="0">
                <a:solidFill>
                  <a:srgbClr val="113A59"/>
                </a:solidFill>
              </a:rPr>
              <a:t>库制作了各平台从</a:t>
            </a:r>
            <a:r>
              <a:rPr lang="en-US" altLang="zh-CN" sz="2000" dirty="0">
                <a:solidFill>
                  <a:srgbClr val="113A59"/>
                </a:solidFill>
              </a:rPr>
              <a:t>2015-2016</a:t>
            </a:r>
            <a:r>
              <a:rPr lang="zh-CN" altLang="en-US" sz="2000" dirty="0">
                <a:solidFill>
                  <a:srgbClr val="113A59"/>
                </a:solidFill>
              </a:rPr>
              <a:t>年流量分析动图</a:t>
            </a:r>
            <a:endParaRPr lang="en-US" altLang="zh-CN" sz="2000" dirty="0">
              <a:solidFill>
                <a:srgbClr val="113A59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2000" dirty="0">
              <a:solidFill>
                <a:srgbClr val="113A59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solidFill>
                <a:srgbClr val="113A59"/>
              </a:solidFill>
            </a:endParaRPr>
          </a:p>
        </p:txBody>
      </p:sp>
      <p:sp>
        <p:nvSpPr>
          <p:cNvPr id="84" name="Content Placeholder 2"/>
          <p:cNvSpPr txBox="1"/>
          <p:nvPr/>
        </p:nvSpPr>
        <p:spPr>
          <a:xfrm>
            <a:off x="5948558" y="5904071"/>
            <a:ext cx="5843393" cy="7579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113A59"/>
                </a:solidFill>
              </a:rPr>
              <a:t>对各大平台出现最多的词做成了词云，保存图片显示出来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pyright Notice"/>
          <p:cNvSpPr/>
          <p:nvPr/>
        </p:nvSpPr>
        <p:spPr bwMode="auto">
          <a:xfrm>
            <a:off x="5099968" y="601770"/>
            <a:ext cx="1992066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cap="small" dirty="0">
                <a:solidFill>
                  <a:srgbClr val="113A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项目成员分工</a:t>
            </a:r>
            <a:endParaRPr lang="en-US" altLang="zh-CN" sz="2400" b="1" cap="small" dirty="0">
              <a:solidFill>
                <a:srgbClr val="113A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90551" y="1238250"/>
            <a:ext cx="11010900" cy="0"/>
          </a:xfrm>
          <a:prstGeom prst="line">
            <a:avLst/>
          </a:prstGeom>
          <a:ln>
            <a:solidFill>
              <a:srgbClr val="113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8915401" y="704136"/>
            <a:ext cx="2247900" cy="534114"/>
            <a:chOff x="2028559" y="4443106"/>
            <a:chExt cx="10163441" cy="2414894"/>
          </a:xfrm>
        </p:grpSpPr>
        <p:grpSp>
          <p:nvGrpSpPr>
            <p:cNvPr id="5" name="组合 4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6" name="等腰三角形 5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任意多边形 6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9" name="等腰三角形 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12" name="等腰三角形 11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 12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15" name="等腰三角形 1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18" name="等腰三角形 17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 flipH="1">
            <a:off x="742951" y="704136"/>
            <a:ext cx="2247900" cy="534114"/>
            <a:chOff x="2028559" y="4443106"/>
            <a:chExt cx="10163441" cy="2414894"/>
          </a:xfrm>
        </p:grpSpPr>
        <p:grpSp>
          <p:nvGrpSpPr>
            <p:cNvPr id="22" name="组合 21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35" name="等腰三角形 3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 3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33" name="等腰三角形 32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33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31" name="等腰三角形 3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 31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29" name="等腰三角形 2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 2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27" name="等腰三角形 2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 27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7" name="Freeform 5"/>
          <p:cNvSpPr/>
          <p:nvPr/>
        </p:nvSpPr>
        <p:spPr bwMode="auto">
          <a:xfrm>
            <a:off x="4078023" y="5589159"/>
            <a:ext cx="4758751" cy="1268843"/>
          </a:xfrm>
          <a:custGeom>
            <a:avLst/>
            <a:gdLst>
              <a:gd name="T0" fmla="*/ 0 w 251"/>
              <a:gd name="T1" fmla="*/ 67 h 67"/>
              <a:gd name="T2" fmla="*/ 0 w 251"/>
              <a:gd name="T3" fmla="*/ 67 h 67"/>
              <a:gd name="T4" fmla="*/ 251 w 251"/>
              <a:gd name="T5" fmla="*/ 67 h 67"/>
              <a:gd name="T6" fmla="*/ 251 w 251"/>
              <a:gd name="T7" fmla="*/ 0 h 67"/>
              <a:gd name="T8" fmla="*/ 0 w 251"/>
              <a:gd name="T9" fmla="*/ 6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1" h="67">
                <a:moveTo>
                  <a:pt x="0" y="67"/>
                </a:moveTo>
                <a:cubicBezTo>
                  <a:pt x="0" y="67"/>
                  <a:pt x="0" y="67"/>
                  <a:pt x="0" y="67"/>
                </a:cubicBezTo>
                <a:cubicBezTo>
                  <a:pt x="251" y="67"/>
                  <a:pt x="251" y="67"/>
                  <a:pt x="251" y="67"/>
                </a:cubicBezTo>
                <a:cubicBezTo>
                  <a:pt x="251" y="0"/>
                  <a:pt x="251" y="0"/>
                  <a:pt x="251" y="0"/>
                </a:cubicBezTo>
                <a:cubicBezTo>
                  <a:pt x="178" y="38"/>
                  <a:pt x="92" y="62"/>
                  <a:pt x="0" y="67"/>
                </a:cubicBezTo>
                <a:close/>
              </a:path>
            </a:pathLst>
          </a:custGeom>
          <a:solidFill>
            <a:srgbClr val="113A59"/>
          </a:solidFill>
          <a:ln>
            <a:noFill/>
          </a:ln>
        </p:spPr>
        <p:txBody>
          <a:bodyPr/>
          <a:lstStyle/>
          <a:p>
            <a:endParaRPr lang="zh-CN" altLang="en-US" sz="2800"/>
          </a:p>
        </p:txBody>
      </p:sp>
      <p:sp>
        <p:nvSpPr>
          <p:cNvPr id="38" name="Freeform 6"/>
          <p:cNvSpPr/>
          <p:nvPr/>
        </p:nvSpPr>
        <p:spPr bwMode="auto">
          <a:xfrm>
            <a:off x="8912383" y="4906297"/>
            <a:ext cx="1117623" cy="1951702"/>
          </a:xfrm>
          <a:custGeom>
            <a:avLst/>
            <a:gdLst>
              <a:gd name="T0" fmla="*/ 0 w 59"/>
              <a:gd name="T1" fmla="*/ 36 h 103"/>
              <a:gd name="T2" fmla="*/ 0 w 59"/>
              <a:gd name="T3" fmla="*/ 103 h 103"/>
              <a:gd name="T4" fmla="*/ 59 w 59"/>
              <a:gd name="T5" fmla="*/ 103 h 103"/>
              <a:gd name="T6" fmla="*/ 59 w 59"/>
              <a:gd name="T7" fmla="*/ 0 h 103"/>
              <a:gd name="T8" fmla="*/ 0 w 59"/>
              <a:gd name="T9" fmla="*/ 36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9" h="103">
                <a:moveTo>
                  <a:pt x="0" y="36"/>
                </a:moveTo>
                <a:cubicBezTo>
                  <a:pt x="0" y="103"/>
                  <a:pt x="0" y="103"/>
                  <a:pt x="0" y="103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0"/>
                  <a:pt x="59" y="0"/>
                  <a:pt x="59" y="0"/>
                </a:cubicBezTo>
                <a:cubicBezTo>
                  <a:pt x="41" y="13"/>
                  <a:pt x="21" y="25"/>
                  <a:pt x="0" y="36"/>
                </a:cubicBezTo>
                <a:close/>
              </a:path>
            </a:pathLst>
          </a:custGeom>
          <a:solidFill>
            <a:srgbClr val="4D86B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3200"/>
          </a:p>
        </p:txBody>
      </p:sp>
      <p:sp>
        <p:nvSpPr>
          <p:cNvPr id="39" name="Freeform 7"/>
          <p:cNvSpPr/>
          <p:nvPr/>
        </p:nvSpPr>
        <p:spPr bwMode="auto">
          <a:xfrm>
            <a:off x="11603653" y="2973500"/>
            <a:ext cx="588347" cy="3884501"/>
          </a:xfrm>
          <a:custGeom>
            <a:avLst/>
            <a:gdLst>
              <a:gd name="T0" fmla="*/ 31 w 31"/>
              <a:gd name="T1" fmla="*/ 0 h 205"/>
              <a:gd name="T2" fmla="*/ 28 w 31"/>
              <a:gd name="T3" fmla="*/ 0 h 205"/>
              <a:gd name="T4" fmla="*/ 0 w 31"/>
              <a:gd name="T5" fmla="*/ 36 h 205"/>
              <a:gd name="T6" fmla="*/ 0 w 31"/>
              <a:gd name="T7" fmla="*/ 205 h 205"/>
              <a:gd name="T8" fmla="*/ 31 w 31"/>
              <a:gd name="T9" fmla="*/ 205 h 205"/>
              <a:gd name="T10" fmla="*/ 31 w 31"/>
              <a:gd name="T11" fmla="*/ 0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" h="205">
                <a:moveTo>
                  <a:pt x="31" y="0"/>
                </a:moveTo>
                <a:cubicBezTo>
                  <a:pt x="28" y="0"/>
                  <a:pt x="28" y="0"/>
                  <a:pt x="28" y="0"/>
                </a:cubicBezTo>
                <a:cubicBezTo>
                  <a:pt x="20" y="13"/>
                  <a:pt x="11" y="25"/>
                  <a:pt x="0" y="36"/>
                </a:cubicBezTo>
                <a:cubicBezTo>
                  <a:pt x="0" y="205"/>
                  <a:pt x="0" y="205"/>
                  <a:pt x="0" y="205"/>
                </a:cubicBezTo>
                <a:cubicBezTo>
                  <a:pt x="31" y="205"/>
                  <a:pt x="31" y="205"/>
                  <a:pt x="31" y="205"/>
                </a:cubicBezTo>
                <a:lnTo>
                  <a:pt x="31" y="0"/>
                </a:lnTo>
                <a:close/>
              </a:path>
            </a:pathLst>
          </a:custGeom>
          <a:solidFill>
            <a:srgbClr val="4D86B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3200"/>
          </a:p>
        </p:txBody>
      </p:sp>
      <p:sp>
        <p:nvSpPr>
          <p:cNvPr id="40" name="Freeform 8"/>
          <p:cNvSpPr/>
          <p:nvPr/>
        </p:nvSpPr>
        <p:spPr bwMode="auto">
          <a:xfrm>
            <a:off x="10126881" y="3656358"/>
            <a:ext cx="1401163" cy="3201642"/>
          </a:xfrm>
          <a:custGeom>
            <a:avLst/>
            <a:gdLst>
              <a:gd name="T0" fmla="*/ 0 w 74"/>
              <a:gd name="T1" fmla="*/ 66 h 169"/>
              <a:gd name="T2" fmla="*/ 0 w 74"/>
              <a:gd name="T3" fmla="*/ 169 h 169"/>
              <a:gd name="T4" fmla="*/ 74 w 74"/>
              <a:gd name="T5" fmla="*/ 169 h 169"/>
              <a:gd name="T6" fmla="*/ 74 w 74"/>
              <a:gd name="T7" fmla="*/ 0 h 169"/>
              <a:gd name="T8" fmla="*/ 0 w 74"/>
              <a:gd name="T9" fmla="*/ 66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" h="169">
                <a:moveTo>
                  <a:pt x="0" y="66"/>
                </a:moveTo>
                <a:cubicBezTo>
                  <a:pt x="0" y="169"/>
                  <a:pt x="0" y="169"/>
                  <a:pt x="0" y="169"/>
                </a:cubicBezTo>
                <a:cubicBezTo>
                  <a:pt x="74" y="169"/>
                  <a:pt x="74" y="169"/>
                  <a:pt x="74" y="169"/>
                </a:cubicBezTo>
                <a:cubicBezTo>
                  <a:pt x="74" y="0"/>
                  <a:pt x="74" y="0"/>
                  <a:pt x="74" y="0"/>
                </a:cubicBezTo>
                <a:cubicBezTo>
                  <a:pt x="52" y="24"/>
                  <a:pt x="28" y="47"/>
                  <a:pt x="0" y="66"/>
                </a:cubicBezTo>
                <a:close/>
              </a:path>
            </a:pathLst>
          </a:custGeom>
          <a:solidFill>
            <a:srgbClr val="113A59"/>
          </a:solidFill>
          <a:ln>
            <a:noFill/>
          </a:ln>
        </p:spPr>
        <p:txBody>
          <a:bodyPr/>
          <a:lstStyle/>
          <a:p>
            <a:endParaRPr lang="zh-CN" altLang="en-US" sz="2800"/>
          </a:p>
        </p:txBody>
      </p:sp>
      <p:sp>
        <p:nvSpPr>
          <p:cNvPr id="41" name="Freeform 9"/>
          <p:cNvSpPr/>
          <p:nvPr/>
        </p:nvSpPr>
        <p:spPr bwMode="auto">
          <a:xfrm>
            <a:off x="5063327" y="5378866"/>
            <a:ext cx="2332119" cy="1042011"/>
          </a:xfrm>
          <a:custGeom>
            <a:avLst/>
            <a:gdLst>
              <a:gd name="T0" fmla="*/ 971 w 987"/>
              <a:gd name="T1" fmla="*/ 441 h 441"/>
              <a:gd name="T2" fmla="*/ 554 w 987"/>
              <a:gd name="T3" fmla="*/ 24 h 441"/>
              <a:gd name="T4" fmla="*/ 0 w 987"/>
              <a:gd name="T5" fmla="*/ 24 h 441"/>
              <a:gd name="T6" fmla="*/ 0 w 987"/>
              <a:gd name="T7" fmla="*/ 0 h 441"/>
              <a:gd name="T8" fmla="*/ 562 w 987"/>
              <a:gd name="T9" fmla="*/ 0 h 441"/>
              <a:gd name="T10" fmla="*/ 987 w 987"/>
              <a:gd name="T11" fmla="*/ 433 h 441"/>
              <a:gd name="T12" fmla="*/ 971 w 987"/>
              <a:gd name="T13" fmla="*/ 441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87" h="441">
                <a:moveTo>
                  <a:pt x="971" y="441"/>
                </a:moveTo>
                <a:lnTo>
                  <a:pt x="554" y="24"/>
                </a:lnTo>
                <a:lnTo>
                  <a:pt x="0" y="24"/>
                </a:lnTo>
                <a:lnTo>
                  <a:pt x="0" y="0"/>
                </a:lnTo>
                <a:lnTo>
                  <a:pt x="562" y="0"/>
                </a:lnTo>
                <a:lnTo>
                  <a:pt x="987" y="433"/>
                </a:lnTo>
                <a:lnTo>
                  <a:pt x="971" y="441"/>
                </a:lnTo>
                <a:close/>
              </a:path>
            </a:pathLst>
          </a:custGeom>
          <a:solidFill>
            <a:srgbClr val="113A59"/>
          </a:solidFill>
          <a:ln>
            <a:noFill/>
          </a:ln>
        </p:spPr>
        <p:txBody>
          <a:bodyPr/>
          <a:lstStyle/>
          <a:p>
            <a:endParaRPr lang="zh-CN" altLang="en-US" sz="2800"/>
          </a:p>
        </p:txBody>
      </p:sp>
      <p:sp>
        <p:nvSpPr>
          <p:cNvPr id="42" name="Freeform 10"/>
          <p:cNvSpPr/>
          <p:nvPr/>
        </p:nvSpPr>
        <p:spPr bwMode="auto">
          <a:xfrm>
            <a:off x="7093002" y="4414829"/>
            <a:ext cx="2332119" cy="1039647"/>
          </a:xfrm>
          <a:custGeom>
            <a:avLst/>
            <a:gdLst>
              <a:gd name="T0" fmla="*/ 971 w 987"/>
              <a:gd name="T1" fmla="*/ 440 h 440"/>
              <a:gd name="T2" fmla="*/ 553 w 987"/>
              <a:gd name="T3" fmla="*/ 24 h 440"/>
              <a:gd name="T4" fmla="*/ 0 w 987"/>
              <a:gd name="T5" fmla="*/ 24 h 440"/>
              <a:gd name="T6" fmla="*/ 0 w 987"/>
              <a:gd name="T7" fmla="*/ 0 h 440"/>
              <a:gd name="T8" fmla="*/ 561 w 987"/>
              <a:gd name="T9" fmla="*/ 0 h 440"/>
              <a:gd name="T10" fmla="*/ 987 w 987"/>
              <a:gd name="T11" fmla="*/ 432 h 440"/>
              <a:gd name="T12" fmla="*/ 971 w 987"/>
              <a:gd name="T13" fmla="*/ 44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87" h="440">
                <a:moveTo>
                  <a:pt x="971" y="440"/>
                </a:moveTo>
                <a:lnTo>
                  <a:pt x="553" y="24"/>
                </a:lnTo>
                <a:lnTo>
                  <a:pt x="0" y="24"/>
                </a:lnTo>
                <a:lnTo>
                  <a:pt x="0" y="0"/>
                </a:lnTo>
                <a:lnTo>
                  <a:pt x="561" y="0"/>
                </a:lnTo>
                <a:lnTo>
                  <a:pt x="987" y="432"/>
                </a:lnTo>
                <a:lnTo>
                  <a:pt x="971" y="440"/>
                </a:lnTo>
                <a:close/>
              </a:path>
            </a:pathLst>
          </a:custGeom>
          <a:solidFill>
            <a:srgbClr val="4D86B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3200"/>
          </a:p>
        </p:txBody>
      </p:sp>
      <p:sp>
        <p:nvSpPr>
          <p:cNvPr id="43" name="Freeform 11"/>
          <p:cNvSpPr/>
          <p:nvPr/>
        </p:nvSpPr>
        <p:spPr bwMode="auto">
          <a:xfrm>
            <a:off x="8437454" y="3561846"/>
            <a:ext cx="2351023" cy="1042011"/>
          </a:xfrm>
          <a:custGeom>
            <a:avLst/>
            <a:gdLst>
              <a:gd name="T0" fmla="*/ 979 w 995"/>
              <a:gd name="T1" fmla="*/ 441 h 441"/>
              <a:gd name="T2" fmla="*/ 554 w 995"/>
              <a:gd name="T3" fmla="*/ 16 h 441"/>
              <a:gd name="T4" fmla="*/ 0 w 995"/>
              <a:gd name="T5" fmla="*/ 16 h 441"/>
              <a:gd name="T6" fmla="*/ 0 w 995"/>
              <a:gd name="T7" fmla="*/ 0 h 441"/>
              <a:gd name="T8" fmla="*/ 562 w 995"/>
              <a:gd name="T9" fmla="*/ 0 h 441"/>
              <a:gd name="T10" fmla="*/ 995 w 995"/>
              <a:gd name="T11" fmla="*/ 425 h 441"/>
              <a:gd name="T12" fmla="*/ 979 w 995"/>
              <a:gd name="T13" fmla="*/ 441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95" h="441">
                <a:moveTo>
                  <a:pt x="979" y="441"/>
                </a:moveTo>
                <a:lnTo>
                  <a:pt x="554" y="16"/>
                </a:lnTo>
                <a:lnTo>
                  <a:pt x="0" y="16"/>
                </a:lnTo>
                <a:lnTo>
                  <a:pt x="0" y="0"/>
                </a:lnTo>
                <a:lnTo>
                  <a:pt x="562" y="0"/>
                </a:lnTo>
                <a:lnTo>
                  <a:pt x="995" y="425"/>
                </a:lnTo>
                <a:lnTo>
                  <a:pt x="979" y="441"/>
                </a:lnTo>
                <a:close/>
              </a:path>
            </a:pathLst>
          </a:custGeom>
          <a:solidFill>
            <a:srgbClr val="113A59"/>
          </a:solidFill>
          <a:ln>
            <a:noFill/>
          </a:ln>
        </p:spPr>
        <p:txBody>
          <a:bodyPr/>
          <a:lstStyle/>
          <a:p>
            <a:endParaRPr lang="zh-CN" altLang="en-US" sz="2800"/>
          </a:p>
        </p:txBody>
      </p:sp>
      <p:sp>
        <p:nvSpPr>
          <p:cNvPr id="44" name="Freeform 12"/>
          <p:cNvSpPr/>
          <p:nvPr/>
        </p:nvSpPr>
        <p:spPr bwMode="auto">
          <a:xfrm>
            <a:off x="9481829" y="2463127"/>
            <a:ext cx="2332119" cy="1042011"/>
          </a:xfrm>
          <a:custGeom>
            <a:avLst/>
            <a:gdLst>
              <a:gd name="T0" fmla="*/ 979 w 987"/>
              <a:gd name="T1" fmla="*/ 441 h 441"/>
              <a:gd name="T2" fmla="*/ 553 w 987"/>
              <a:gd name="T3" fmla="*/ 16 h 441"/>
              <a:gd name="T4" fmla="*/ 0 w 987"/>
              <a:gd name="T5" fmla="*/ 16 h 441"/>
              <a:gd name="T6" fmla="*/ 0 w 987"/>
              <a:gd name="T7" fmla="*/ 0 h 441"/>
              <a:gd name="T8" fmla="*/ 561 w 987"/>
              <a:gd name="T9" fmla="*/ 0 h 441"/>
              <a:gd name="T10" fmla="*/ 987 w 987"/>
              <a:gd name="T11" fmla="*/ 425 h 441"/>
              <a:gd name="T12" fmla="*/ 979 w 987"/>
              <a:gd name="T13" fmla="*/ 441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87" h="441">
                <a:moveTo>
                  <a:pt x="979" y="441"/>
                </a:moveTo>
                <a:lnTo>
                  <a:pt x="553" y="16"/>
                </a:lnTo>
                <a:lnTo>
                  <a:pt x="0" y="16"/>
                </a:lnTo>
                <a:lnTo>
                  <a:pt x="0" y="0"/>
                </a:lnTo>
                <a:lnTo>
                  <a:pt x="561" y="0"/>
                </a:lnTo>
                <a:lnTo>
                  <a:pt x="987" y="425"/>
                </a:lnTo>
                <a:lnTo>
                  <a:pt x="979" y="441"/>
                </a:lnTo>
                <a:close/>
              </a:path>
            </a:pathLst>
          </a:custGeom>
          <a:solidFill>
            <a:srgbClr val="4D86B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3200"/>
          </a:p>
        </p:txBody>
      </p:sp>
      <p:sp>
        <p:nvSpPr>
          <p:cNvPr id="45" name="Oval 13"/>
          <p:cNvSpPr>
            <a:spLocks noChangeArrowheads="1"/>
          </p:cNvSpPr>
          <p:nvPr/>
        </p:nvSpPr>
        <p:spPr bwMode="auto">
          <a:xfrm>
            <a:off x="4968813" y="5322156"/>
            <a:ext cx="189027" cy="191390"/>
          </a:xfrm>
          <a:prstGeom prst="ellipse">
            <a:avLst/>
          </a:prstGeom>
          <a:solidFill>
            <a:srgbClr val="113A59"/>
          </a:solidFill>
          <a:ln>
            <a:noFill/>
          </a:ln>
        </p:spPr>
        <p:txBody>
          <a:bodyPr/>
          <a:lstStyle/>
          <a:p>
            <a:endParaRPr lang="zh-CN" altLang="en-US" sz="2800"/>
          </a:p>
        </p:txBody>
      </p:sp>
      <p:sp>
        <p:nvSpPr>
          <p:cNvPr id="46" name="Oval 14"/>
          <p:cNvSpPr>
            <a:spLocks noChangeArrowheads="1"/>
          </p:cNvSpPr>
          <p:nvPr/>
        </p:nvSpPr>
        <p:spPr bwMode="auto">
          <a:xfrm>
            <a:off x="8361845" y="3486236"/>
            <a:ext cx="191391" cy="207929"/>
          </a:xfrm>
          <a:prstGeom prst="ellipse">
            <a:avLst/>
          </a:prstGeom>
          <a:solidFill>
            <a:srgbClr val="113A59"/>
          </a:solidFill>
          <a:ln>
            <a:noFill/>
          </a:ln>
        </p:spPr>
        <p:txBody>
          <a:bodyPr/>
          <a:lstStyle/>
          <a:p>
            <a:endParaRPr lang="zh-CN" altLang="en-US" sz="2800"/>
          </a:p>
        </p:txBody>
      </p:sp>
      <p:sp>
        <p:nvSpPr>
          <p:cNvPr id="47" name="Oval 15"/>
          <p:cNvSpPr>
            <a:spLocks noChangeArrowheads="1"/>
          </p:cNvSpPr>
          <p:nvPr/>
        </p:nvSpPr>
        <p:spPr bwMode="auto">
          <a:xfrm>
            <a:off x="7093001" y="4355757"/>
            <a:ext cx="189027" cy="191390"/>
          </a:xfrm>
          <a:prstGeom prst="ellipse">
            <a:avLst/>
          </a:prstGeom>
          <a:solidFill>
            <a:srgbClr val="4D86B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3200"/>
          </a:p>
        </p:txBody>
      </p:sp>
      <p:sp>
        <p:nvSpPr>
          <p:cNvPr id="48" name="Oval 16"/>
          <p:cNvSpPr>
            <a:spLocks noChangeArrowheads="1"/>
          </p:cNvSpPr>
          <p:nvPr/>
        </p:nvSpPr>
        <p:spPr bwMode="auto">
          <a:xfrm>
            <a:off x="9387315" y="2387517"/>
            <a:ext cx="189027" cy="207929"/>
          </a:xfrm>
          <a:prstGeom prst="ellipse">
            <a:avLst/>
          </a:prstGeom>
          <a:solidFill>
            <a:srgbClr val="4D86B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3200"/>
          </a:p>
        </p:txBody>
      </p:sp>
      <p:sp>
        <p:nvSpPr>
          <p:cNvPr id="49" name="TextBox 692"/>
          <p:cNvSpPr txBox="1"/>
          <p:nvPr/>
        </p:nvSpPr>
        <p:spPr bwMode="auto">
          <a:xfrm>
            <a:off x="7577197" y="2200276"/>
            <a:ext cx="153118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spc="300" dirty="0">
                <a:solidFill>
                  <a:srgbClr val="113A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郭渝洛</a:t>
            </a:r>
          </a:p>
        </p:txBody>
      </p:sp>
      <p:sp>
        <p:nvSpPr>
          <p:cNvPr id="50" name="TextBox 692"/>
          <p:cNvSpPr txBox="1"/>
          <p:nvPr/>
        </p:nvSpPr>
        <p:spPr bwMode="auto">
          <a:xfrm>
            <a:off x="6928617" y="3261066"/>
            <a:ext cx="108234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spc="300" dirty="0">
                <a:solidFill>
                  <a:srgbClr val="113A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王蕊</a:t>
            </a:r>
          </a:p>
        </p:txBody>
      </p:sp>
      <p:sp>
        <p:nvSpPr>
          <p:cNvPr id="51" name="TextBox 692"/>
          <p:cNvSpPr txBox="1"/>
          <p:nvPr/>
        </p:nvSpPr>
        <p:spPr bwMode="auto">
          <a:xfrm>
            <a:off x="5311487" y="4159064"/>
            <a:ext cx="153118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spc="300" dirty="0">
                <a:solidFill>
                  <a:srgbClr val="113A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王汉英</a:t>
            </a:r>
          </a:p>
        </p:txBody>
      </p:sp>
      <p:sp>
        <p:nvSpPr>
          <p:cNvPr id="52" name="TextBox 692"/>
          <p:cNvSpPr txBox="1"/>
          <p:nvPr/>
        </p:nvSpPr>
        <p:spPr bwMode="auto">
          <a:xfrm>
            <a:off x="3271012" y="5127490"/>
            <a:ext cx="153118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spc="300" dirty="0">
                <a:solidFill>
                  <a:srgbClr val="113A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李师师</a:t>
            </a:r>
          </a:p>
        </p:txBody>
      </p:sp>
      <p:sp>
        <p:nvSpPr>
          <p:cNvPr id="53" name="Content Placeholder 2"/>
          <p:cNvSpPr txBox="1"/>
          <p:nvPr/>
        </p:nvSpPr>
        <p:spPr>
          <a:xfrm>
            <a:off x="2578881" y="2130532"/>
            <a:ext cx="5363780" cy="8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113A59"/>
                </a:solidFill>
              </a:rPr>
              <a:t>爬取两个平台的数据（网易</a:t>
            </a:r>
            <a:r>
              <a:rPr lang="en-US" altLang="zh-CN" sz="2000" dirty="0">
                <a:solidFill>
                  <a:srgbClr val="113A59"/>
                </a:solidFill>
              </a:rPr>
              <a:t>cc</a:t>
            </a:r>
            <a:r>
              <a:rPr lang="zh-CN" altLang="en-US" sz="2000" dirty="0">
                <a:solidFill>
                  <a:srgbClr val="113A59"/>
                </a:solidFill>
              </a:rPr>
              <a:t>、企鹅电竞），制作词云，制作动态图，处理排行榜数据</a:t>
            </a:r>
            <a:endParaRPr lang="en-US" sz="2000" dirty="0">
              <a:solidFill>
                <a:srgbClr val="113A59"/>
              </a:solidFill>
            </a:endParaRPr>
          </a:p>
        </p:txBody>
      </p:sp>
      <p:sp>
        <p:nvSpPr>
          <p:cNvPr id="54" name="Content Placeholder 2"/>
          <p:cNvSpPr txBox="1"/>
          <p:nvPr/>
        </p:nvSpPr>
        <p:spPr>
          <a:xfrm>
            <a:off x="1606282" y="3205328"/>
            <a:ext cx="5363780" cy="8529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113A59"/>
                </a:solidFill>
              </a:rPr>
              <a:t>爬取虎牙直播平台数据，制作</a:t>
            </a:r>
            <a:r>
              <a:rPr lang="en-US" altLang="zh-CN" sz="2000" dirty="0">
                <a:solidFill>
                  <a:srgbClr val="113A59"/>
                </a:solidFill>
              </a:rPr>
              <a:t>Django</a:t>
            </a:r>
            <a:r>
              <a:rPr lang="zh-CN" altLang="en-US" sz="2000" dirty="0">
                <a:solidFill>
                  <a:srgbClr val="113A59"/>
                </a:solidFill>
              </a:rPr>
              <a:t>后端</a:t>
            </a:r>
            <a:r>
              <a:rPr lang="en-US" altLang="zh-CN" sz="2000" dirty="0">
                <a:solidFill>
                  <a:srgbClr val="113A59"/>
                </a:solidFill>
              </a:rPr>
              <a:t>+</a:t>
            </a:r>
            <a:r>
              <a:rPr lang="zh-CN" altLang="en-US" sz="2000" dirty="0">
                <a:solidFill>
                  <a:srgbClr val="113A59"/>
                </a:solidFill>
              </a:rPr>
              <a:t>前端调</a:t>
            </a:r>
            <a:r>
              <a:rPr lang="en-US" altLang="zh-CN" sz="2000" dirty="0">
                <a:solidFill>
                  <a:srgbClr val="113A59"/>
                </a:solidFill>
              </a:rPr>
              <a:t>bug</a:t>
            </a:r>
            <a:endParaRPr lang="en-US" sz="2000" dirty="0">
              <a:solidFill>
                <a:srgbClr val="113A59"/>
              </a:solidFill>
            </a:endParaRP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434A774F-2060-4B22-90BE-4E241866C10D}"/>
              </a:ext>
            </a:extLst>
          </p:cNvPr>
          <p:cNvSpPr txBox="1"/>
          <p:nvPr/>
        </p:nvSpPr>
        <p:spPr>
          <a:xfrm>
            <a:off x="942398" y="4043670"/>
            <a:ext cx="5363780" cy="8529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113A59"/>
                </a:solidFill>
              </a:rPr>
              <a:t>爬取四个平台的数据：</a:t>
            </a:r>
            <a:r>
              <a:rPr lang="en-US" altLang="zh-CN" sz="2000" dirty="0">
                <a:solidFill>
                  <a:srgbClr val="113A59"/>
                </a:solidFill>
              </a:rPr>
              <a:t>B</a:t>
            </a:r>
            <a:r>
              <a:rPr lang="zh-CN" altLang="en-US" sz="2000" dirty="0">
                <a:solidFill>
                  <a:srgbClr val="113A59"/>
                </a:solidFill>
              </a:rPr>
              <a:t>站、百度指数、</a:t>
            </a:r>
            <a:endParaRPr lang="en-US" altLang="zh-CN" sz="2000" dirty="0">
              <a:solidFill>
                <a:srgbClr val="113A59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rgbClr val="113A59"/>
                </a:solidFill>
              </a:rPr>
              <a:t>YY</a:t>
            </a:r>
            <a:r>
              <a:rPr lang="zh-CN" altLang="en-US" sz="2000" dirty="0">
                <a:solidFill>
                  <a:srgbClr val="113A59"/>
                </a:solidFill>
              </a:rPr>
              <a:t>、龙珠</a:t>
            </a:r>
            <a:endParaRPr lang="en-US" altLang="zh-CN" sz="2000" dirty="0">
              <a:solidFill>
                <a:srgbClr val="113A59"/>
              </a:solidFill>
            </a:endParaRP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47602FEE-7253-4250-82AC-713B35A82F04}"/>
              </a:ext>
            </a:extLst>
          </p:cNvPr>
          <p:cNvSpPr txBox="1"/>
          <p:nvPr/>
        </p:nvSpPr>
        <p:spPr>
          <a:xfrm>
            <a:off x="148685" y="4991358"/>
            <a:ext cx="3019648" cy="8529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113A59"/>
                </a:solidFill>
              </a:rPr>
              <a:t>爬取斗牙平台的数据，编写</a:t>
            </a:r>
            <a:r>
              <a:rPr lang="en-US" altLang="zh-CN" sz="2000" dirty="0">
                <a:solidFill>
                  <a:srgbClr val="113A59"/>
                </a:solidFill>
              </a:rPr>
              <a:t>Django</a:t>
            </a:r>
            <a:r>
              <a:rPr lang="zh-CN" altLang="en-US" sz="2000" dirty="0">
                <a:solidFill>
                  <a:srgbClr val="113A59"/>
                </a:solidFill>
              </a:rPr>
              <a:t>前后端交互</a:t>
            </a:r>
            <a:endParaRPr lang="en-US" sz="2000" dirty="0">
              <a:solidFill>
                <a:srgbClr val="113A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756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4956671" y="4443106"/>
            <a:ext cx="4884016" cy="2414894"/>
            <a:chOff x="4956670" y="4443106"/>
            <a:chExt cx="4884016" cy="2414894"/>
          </a:xfrm>
        </p:grpSpPr>
        <p:sp>
          <p:nvSpPr>
            <p:cNvPr id="5" name="等腰三角形 4"/>
            <p:cNvSpPr/>
            <p:nvPr/>
          </p:nvSpPr>
          <p:spPr>
            <a:xfrm>
              <a:off x="4956670" y="4443106"/>
              <a:ext cx="4884016" cy="2414894"/>
            </a:xfrm>
            <a:prstGeom prst="triangle">
              <a:avLst/>
            </a:prstGeom>
            <a:solidFill>
              <a:srgbClr val="4D86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4956670" y="4443106"/>
              <a:ext cx="2442008" cy="2414894"/>
            </a:xfrm>
            <a:custGeom>
              <a:avLst/>
              <a:gdLst>
                <a:gd name="connsiteX0" fmla="*/ 2442008 w 2442008"/>
                <a:gd name="connsiteY0" fmla="*/ 0 h 2414894"/>
                <a:gd name="connsiteX1" fmla="*/ 2415869 w 2442008"/>
                <a:gd name="connsiteY1" fmla="*/ 2414894 h 2414894"/>
                <a:gd name="connsiteX2" fmla="*/ 0 w 2442008"/>
                <a:gd name="connsiteY2" fmla="*/ 2414894 h 241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2008" h="2414894">
                  <a:moveTo>
                    <a:pt x="2442008" y="0"/>
                  </a:moveTo>
                  <a:lnTo>
                    <a:pt x="2415869" y="2414894"/>
                  </a:lnTo>
                  <a:lnTo>
                    <a:pt x="0" y="2414894"/>
                  </a:lnTo>
                  <a:close/>
                </a:path>
              </a:pathLst>
            </a:custGeom>
            <a:solidFill>
              <a:srgbClr val="113A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492615" y="5410200"/>
            <a:ext cx="2928111" cy="1447800"/>
            <a:chOff x="4956670" y="4443106"/>
            <a:chExt cx="4884016" cy="2414894"/>
          </a:xfrm>
        </p:grpSpPr>
        <p:sp>
          <p:nvSpPr>
            <p:cNvPr id="16" name="等腰三角形 15"/>
            <p:cNvSpPr/>
            <p:nvPr/>
          </p:nvSpPr>
          <p:spPr>
            <a:xfrm>
              <a:off x="4956670" y="4443106"/>
              <a:ext cx="4884016" cy="2414894"/>
            </a:xfrm>
            <a:prstGeom prst="triangle">
              <a:avLst/>
            </a:prstGeom>
            <a:solidFill>
              <a:srgbClr val="4D86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4956670" y="4443106"/>
              <a:ext cx="2442008" cy="2414894"/>
            </a:xfrm>
            <a:custGeom>
              <a:avLst/>
              <a:gdLst>
                <a:gd name="connsiteX0" fmla="*/ 2442008 w 2442008"/>
                <a:gd name="connsiteY0" fmla="*/ 0 h 2414894"/>
                <a:gd name="connsiteX1" fmla="*/ 2415869 w 2442008"/>
                <a:gd name="connsiteY1" fmla="*/ 2414894 h 2414894"/>
                <a:gd name="connsiteX2" fmla="*/ 0 w 2442008"/>
                <a:gd name="connsiteY2" fmla="*/ 2414894 h 241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2008" h="2414894">
                  <a:moveTo>
                    <a:pt x="2442008" y="0"/>
                  </a:moveTo>
                  <a:lnTo>
                    <a:pt x="2415869" y="2414894"/>
                  </a:lnTo>
                  <a:lnTo>
                    <a:pt x="0" y="2414894"/>
                  </a:lnTo>
                  <a:close/>
                </a:path>
              </a:pathLst>
            </a:custGeom>
            <a:solidFill>
              <a:srgbClr val="113A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721715" y="5048250"/>
            <a:ext cx="3660139" cy="1809750"/>
            <a:chOff x="4956670" y="4443106"/>
            <a:chExt cx="4884016" cy="2414894"/>
          </a:xfrm>
        </p:grpSpPr>
        <p:sp>
          <p:nvSpPr>
            <p:cNvPr id="19" name="等腰三角形 18"/>
            <p:cNvSpPr/>
            <p:nvPr/>
          </p:nvSpPr>
          <p:spPr>
            <a:xfrm>
              <a:off x="4956670" y="4443106"/>
              <a:ext cx="4884016" cy="2414894"/>
            </a:xfrm>
            <a:prstGeom prst="triangle">
              <a:avLst/>
            </a:prstGeom>
            <a:solidFill>
              <a:srgbClr val="4D86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4956670" y="4443106"/>
              <a:ext cx="2442008" cy="2414894"/>
            </a:xfrm>
            <a:custGeom>
              <a:avLst/>
              <a:gdLst>
                <a:gd name="connsiteX0" fmla="*/ 2442008 w 2442008"/>
                <a:gd name="connsiteY0" fmla="*/ 0 h 2414894"/>
                <a:gd name="connsiteX1" fmla="*/ 2415869 w 2442008"/>
                <a:gd name="connsiteY1" fmla="*/ 2414894 h 2414894"/>
                <a:gd name="connsiteX2" fmla="*/ 0 w 2442008"/>
                <a:gd name="connsiteY2" fmla="*/ 2414894 h 241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2008" h="2414894">
                  <a:moveTo>
                    <a:pt x="2442008" y="0"/>
                  </a:moveTo>
                  <a:lnTo>
                    <a:pt x="2415869" y="2414894"/>
                  </a:lnTo>
                  <a:lnTo>
                    <a:pt x="0" y="2414894"/>
                  </a:lnTo>
                  <a:close/>
                </a:path>
              </a:pathLst>
            </a:custGeom>
            <a:solidFill>
              <a:srgbClr val="113A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028560" y="6342962"/>
            <a:ext cx="1041643" cy="515039"/>
            <a:chOff x="4956670" y="4443106"/>
            <a:chExt cx="4884016" cy="2414894"/>
          </a:xfrm>
        </p:grpSpPr>
        <p:sp>
          <p:nvSpPr>
            <p:cNvPr id="22" name="等腰三角形 21"/>
            <p:cNvSpPr/>
            <p:nvPr/>
          </p:nvSpPr>
          <p:spPr>
            <a:xfrm>
              <a:off x="4956670" y="4443106"/>
              <a:ext cx="4884016" cy="2414894"/>
            </a:xfrm>
            <a:prstGeom prst="triangle">
              <a:avLst/>
            </a:prstGeom>
            <a:solidFill>
              <a:srgbClr val="4D86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4956670" y="4443106"/>
              <a:ext cx="2442008" cy="2414894"/>
            </a:xfrm>
            <a:custGeom>
              <a:avLst/>
              <a:gdLst>
                <a:gd name="connsiteX0" fmla="*/ 2442008 w 2442008"/>
                <a:gd name="connsiteY0" fmla="*/ 0 h 2414894"/>
                <a:gd name="connsiteX1" fmla="*/ 2415869 w 2442008"/>
                <a:gd name="connsiteY1" fmla="*/ 2414894 h 2414894"/>
                <a:gd name="connsiteX2" fmla="*/ 0 w 2442008"/>
                <a:gd name="connsiteY2" fmla="*/ 2414894 h 241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2008" h="2414894">
                  <a:moveTo>
                    <a:pt x="2442008" y="0"/>
                  </a:moveTo>
                  <a:lnTo>
                    <a:pt x="2415869" y="2414894"/>
                  </a:lnTo>
                  <a:lnTo>
                    <a:pt x="0" y="2414894"/>
                  </a:lnTo>
                  <a:close/>
                </a:path>
              </a:pathLst>
            </a:custGeom>
            <a:solidFill>
              <a:srgbClr val="113A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1150357" y="6342962"/>
            <a:ext cx="1041643" cy="515039"/>
            <a:chOff x="4956670" y="4443106"/>
            <a:chExt cx="4884016" cy="2414894"/>
          </a:xfrm>
        </p:grpSpPr>
        <p:sp>
          <p:nvSpPr>
            <p:cNvPr id="25" name="等腰三角形 24"/>
            <p:cNvSpPr/>
            <p:nvPr/>
          </p:nvSpPr>
          <p:spPr>
            <a:xfrm>
              <a:off x="4956670" y="4443106"/>
              <a:ext cx="4884016" cy="2414894"/>
            </a:xfrm>
            <a:prstGeom prst="triangle">
              <a:avLst/>
            </a:prstGeom>
            <a:solidFill>
              <a:srgbClr val="4D86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4956670" y="4443106"/>
              <a:ext cx="2442008" cy="2414894"/>
            </a:xfrm>
            <a:custGeom>
              <a:avLst/>
              <a:gdLst>
                <a:gd name="connsiteX0" fmla="*/ 2442008 w 2442008"/>
                <a:gd name="connsiteY0" fmla="*/ 0 h 2414894"/>
                <a:gd name="connsiteX1" fmla="*/ 2415869 w 2442008"/>
                <a:gd name="connsiteY1" fmla="*/ 2414894 h 2414894"/>
                <a:gd name="connsiteX2" fmla="*/ 0 w 2442008"/>
                <a:gd name="connsiteY2" fmla="*/ 2414894 h 241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2008" h="2414894">
                  <a:moveTo>
                    <a:pt x="2442008" y="0"/>
                  </a:moveTo>
                  <a:lnTo>
                    <a:pt x="2415869" y="2414894"/>
                  </a:lnTo>
                  <a:lnTo>
                    <a:pt x="0" y="2414894"/>
                  </a:lnTo>
                  <a:close/>
                </a:path>
              </a:pathLst>
            </a:custGeom>
            <a:solidFill>
              <a:srgbClr val="113A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等腰三角形 26"/>
          <p:cNvSpPr/>
          <p:nvPr/>
        </p:nvSpPr>
        <p:spPr>
          <a:xfrm>
            <a:off x="1426824" y="681134"/>
            <a:ext cx="1736869" cy="1037474"/>
          </a:xfrm>
          <a:custGeom>
            <a:avLst/>
            <a:gdLst>
              <a:gd name="connsiteX0" fmla="*/ 0 w 1203469"/>
              <a:gd name="connsiteY0" fmla="*/ 1037474 h 1037474"/>
              <a:gd name="connsiteX1" fmla="*/ 601735 w 1203469"/>
              <a:gd name="connsiteY1" fmla="*/ 0 h 1037474"/>
              <a:gd name="connsiteX2" fmla="*/ 1203469 w 1203469"/>
              <a:gd name="connsiteY2" fmla="*/ 1037474 h 1037474"/>
              <a:gd name="connsiteX3" fmla="*/ 0 w 1203469"/>
              <a:gd name="connsiteY3" fmla="*/ 1037474 h 1037474"/>
              <a:gd name="connsiteX0-1" fmla="*/ 0 w 1736869"/>
              <a:gd name="connsiteY0-2" fmla="*/ 1037474 h 1037474"/>
              <a:gd name="connsiteX1-3" fmla="*/ 601735 w 1736869"/>
              <a:gd name="connsiteY1-4" fmla="*/ 0 h 1037474"/>
              <a:gd name="connsiteX2-5" fmla="*/ 1736869 w 1736869"/>
              <a:gd name="connsiteY2-6" fmla="*/ 294524 h 1037474"/>
              <a:gd name="connsiteX3-7" fmla="*/ 0 w 1736869"/>
              <a:gd name="connsiteY3-8" fmla="*/ 1037474 h 10374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736869" h="1037474">
                <a:moveTo>
                  <a:pt x="0" y="1037474"/>
                </a:moveTo>
                <a:lnTo>
                  <a:pt x="601735" y="0"/>
                </a:lnTo>
                <a:lnTo>
                  <a:pt x="1736869" y="294524"/>
                </a:lnTo>
                <a:lnTo>
                  <a:pt x="0" y="10374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6"/>
          <p:cNvSpPr/>
          <p:nvPr/>
        </p:nvSpPr>
        <p:spPr>
          <a:xfrm>
            <a:off x="3163693" y="681134"/>
            <a:ext cx="1184419" cy="1799474"/>
          </a:xfrm>
          <a:custGeom>
            <a:avLst/>
            <a:gdLst>
              <a:gd name="connsiteX0" fmla="*/ 0 w 1203469"/>
              <a:gd name="connsiteY0" fmla="*/ 1037474 h 1037474"/>
              <a:gd name="connsiteX1" fmla="*/ 601735 w 1203469"/>
              <a:gd name="connsiteY1" fmla="*/ 0 h 1037474"/>
              <a:gd name="connsiteX2" fmla="*/ 1203469 w 1203469"/>
              <a:gd name="connsiteY2" fmla="*/ 1037474 h 1037474"/>
              <a:gd name="connsiteX3" fmla="*/ 0 w 1203469"/>
              <a:gd name="connsiteY3" fmla="*/ 1037474 h 1037474"/>
              <a:gd name="connsiteX0-1" fmla="*/ 0 w 1736869"/>
              <a:gd name="connsiteY0-2" fmla="*/ 1037474 h 1037474"/>
              <a:gd name="connsiteX1-3" fmla="*/ 601735 w 1736869"/>
              <a:gd name="connsiteY1-4" fmla="*/ 0 h 1037474"/>
              <a:gd name="connsiteX2-5" fmla="*/ 1736869 w 1736869"/>
              <a:gd name="connsiteY2-6" fmla="*/ 294524 h 1037474"/>
              <a:gd name="connsiteX3-7" fmla="*/ 0 w 1736869"/>
              <a:gd name="connsiteY3-8" fmla="*/ 1037474 h 1037474"/>
              <a:gd name="connsiteX0-9" fmla="*/ 0 w 1184419"/>
              <a:gd name="connsiteY0-10" fmla="*/ 1037474 h 1799474"/>
              <a:gd name="connsiteX1-11" fmla="*/ 601735 w 1184419"/>
              <a:gd name="connsiteY1-12" fmla="*/ 0 h 1799474"/>
              <a:gd name="connsiteX2-13" fmla="*/ 1184419 w 1184419"/>
              <a:gd name="connsiteY2-14" fmla="*/ 1799474 h 1799474"/>
              <a:gd name="connsiteX3-15" fmla="*/ 0 w 1184419"/>
              <a:gd name="connsiteY3-16" fmla="*/ 1037474 h 17994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84419" h="1799474">
                <a:moveTo>
                  <a:pt x="0" y="1037474"/>
                </a:moveTo>
                <a:lnTo>
                  <a:pt x="601735" y="0"/>
                </a:lnTo>
                <a:lnTo>
                  <a:pt x="1184419" y="1799474"/>
                </a:lnTo>
                <a:lnTo>
                  <a:pt x="0" y="10374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766525" y="2834592"/>
            <a:ext cx="8109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113A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 FOR YOUR ATTENTION</a:t>
            </a:r>
            <a:endParaRPr lang="zh-CN" altLang="en-US" sz="3600" b="1" dirty="0">
              <a:solidFill>
                <a:srgbClr val="113A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等腰三角形 26"/>
          <p:cNvSpPr/>
          <p:nvPr/>
        </p:nvSpPr>
        <p:spPr>
          <a:xfrm>
            <a:off x="1379530" y="4008729"/>
            <a:ext cx="1135135" cy="675524"/>
          </a:xfrm>
          <a:custGeom>
            <a:avLst/>
            <a:gdLst>
              <a:gd name="connsiteX0" fmla="*/ 0 w 1203469"/>
              <a:gd name="connsiteY0" fmla="*/ 1037474 h 1037474"/>
              <a:gd name="connsiteX1" fmla="*/ 601735 w 1203469"/>
              <a:gd name="connsiteY1" fmla="*/ 0 h 1037474"/>
              <a:gd name="connsiteX2" fmla="*/ 1203469 w 1203469"/>
              <a:gd name="connsiteY2" fmla="*/ 1037474 h 1037474"/>
              <a:gd name="connsiteX3" fmla="*/ 0 w 1203469"/>
              <a:gd name="connsiteY3" fmla="*/ 1037474 h 1037474"/>
              <a:gd name="connsiteX0-1" fmla="*/ 0 w 1736869"/>
              <a:gd name="connsiteY0-2" fmla="*/ 1037474 h 1037474"/>
              <a:gd name="connsiteX1-3" fmla="*/ 601735 w 1736869"/>
              <a:gd name="connsiteY1-4" fmla="*/ 0 h 1037474"/>
              <a:gd name="connsiteX2-5" fmla="*/ 1736869 w 1736869"/>
              <a:gd name="connsiteY2-6" fmla="*/ 294524 h 1037474"/>
              <a:gd name="connsiteX3-7" fmla="*/ 0 w 1736869"/>
              <a:gd name="connsiteY3-8" fmla="*/ 1037474 h 1037474"/>
              <a:gd name="connsiteX0-9" fmla="*/ 369815 w 1135134"/>
              <a:gd name="connsiteY0-10" fmla="*/ 675524 h 675524"/>
              <a:gd name="connsiteX1-11" fmla="*/ 0 w 1135134"/>
              <a:gd name="connsiteY1-12" fmla="*/ 0 h 675524"/>
              <a:gd name="connsiteX2-13" fmla="*/ 1135134 w 1135134"/>
              <a:gd name="connsiteY2-14" fmla="*/ 294524 h 675524"/>
              <a:gd name="connsiteX3-15" fmla="*/ 369815 w 1135134"/>
              <a:gd name="connsiteY3-16" fmla="*/ 675524 h 6755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35134" h="675524">
                <a:moveTo>
                  <a:pt x="369815" y="675524"/>
                </a:moveTo>
                <a:lnTo>
                  <a:pt x="0" y="0"/>
                </a:lnTo>
                <a:lnTo>
                  <a:pt x="1135134" y="294524"/>
                </a:lnTo>
                <a:lnTo>
                  <a:pt x="369815" y="6755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26"/>
          <p:cNvSpPr/>
          <p:nvPr/>
        </p:nvSpPr>
        <p:spPr>
          <a:xfrm>
            <a:off x="661506" y="1286994"/>
            <a:ext cx="765319" cy="1666124"/>
          </a:xfrm>
          <a:custGeom>
            <a:avLst/>
            <a:gdLst>
              <a:gd name="connsiteX0" fmla="*/ 0 w 1203469"/>
              <a:gd name="connsiteY0" fmla="*/ 1037474 h 1037474"/>
              <a:gd name="connsiteX1" fmla="*/ 601735 w 1203469"/>
              <a:gd name="connsiteY1" fmla="*/ 0 h 1037474"/>
              <a:gd name="connsiteX2" fmla="*/ 1203469 w 1203469"/>
              <a:gd name="connsiteY2" fmla="*/ 1037474 h 1037474"/>
              <a:gd name="connsiteX3" fmla="*/ 0 w 1203469"/>
              <a:gd name="connsiteY3" fmla="*/ 1037474 h 1037474"/>
              <a:gd name="connsiteX0-1" fmla="*/ 0 w 1736869"/>
              <a:gd name="connsiteY0-2" fmla="*/ 1037474 h 1037474"/>
              <a:gd name="connsiteX1-3" fmla="*/ 601735 w 1736869"/>
              <a:gd name="connsiteY1-4" fmla="*/ 0 h 1037474"/>
              <a:gd name="connsiteX2-5" fmla="*/ 1736869 w 1736869"/>
              <a:gd name="connsiteY2-6" fmla="*/ 294524 h 1037474"/>
              <a:gd name="connsiteX3-7" fmla="*/ 0 w 1736869"/>
              <a:gd name="connsiteY3-8" fmla="*/ 1037474 h 1037474"/>
              <a:gd name="connsiteX0-9" fmla="*/ 369815 w 1135134"/>
              <a:gd name="connsiteY0-10" fmla="*/ 675524 h 675524"/>
              <a:gd name="connsiteX1-11" fmla="*/ 0 w 1135134"/>
              <a:gd name="connsiteY1-12" fmla="*/ 0 h 675524"/>
              <a:gd name="connsiteX2-13" fmla="*/ 1135134 w 1135134"/>
              <a:gd name="connsiteY2-14" fmla="*/ 294524 h 675524"/>
              <a:gd name="connsiteX3-15" fmla="*/ 369815 w 1135134"/>
              <a:gd name="connsiteY3-16" fmla="*/ 675524 h 675524"/>
              <a:gd name="connsiteX0-17" fmla="*/ 0 w 765319"/>
              <a:gd name="connsiteY0-18" fmla="*/ 1666124 h 1666124"/>
              <a:gd name="connsiteX1-19" fmla="*/ 87385 w 765319"/>
              <a:gd name="connsiteY1-20" fmla="*/ 0 h 1666124"/>
              <a:gd name="connsiteX2-21" fmla="*/ 765319 w 765319"/>
              <a:gd name="connsiteY2-22" fmla="*/ 1285124 h 1666124"/>
              <a:gd name="connsiteX3-23" fmla="*/ 0 w 765319"/>
              <a:gd name="connsiteY3-24" fmla="*/ 1666124 h 16661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765319" h="1666124">
                <a:moveTo>
                  <a:pt x="0" y="1666124"/>
                </a:moveTo>
                <a:lnTo>
                  <a:pt x="87385" y="0"/>
                </a:lnTo>
                <a:lnTo>
                  <a:pt x="765319" y="1285124"/>
                </a:lnTo>
                <a:lnTo>
                  <a:pt x="0" y="16661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等腰三角形 26"/>
          <p:cNvSpPr/>
          <p:nvPr/>
        </p:nvSpPr>
        <p:spPr>
          <a:xfrm rot="8497073">
            <a:off x="4580028" y="783138"/>
            <a:ext cx="394699" cy="859270"/>
          </a:xfrm>
          <a:custGeom>
            <a:avLst/>
            <a:gdLst>
              <a:gd name="connsiteX0" fmla="*/ 0 w 1203469"/>
              <a:gd name="connsiteY0" fmla="*/ 1037474 h 1037474"/>
              <a:gd name="connsiteX1" fmla="*/ 601735 w 1203469"/>
              <a:gd name="connsiteY1" fmla="*/ 0 h 1037474"/>
              <a:gd name="connsiteX2" fmla="*/ 1203469 w 1203469"/>
              <a:gd name="connsiteY2" fmla="*/ 1037474 h 1037474"/>
              <a:gd name="connsiteX3" fmla="*/ 0 w 1203469"/>
              <a:gd name="connsiteY3" fmla="*/ 1037474 h 1037474"/>
              <a:gd name="connsiteX0-1" fmla="*/ 0 w 1736869"/>
              <a:gd name="connsiteY0-2" fmla="*/ 1037474 h 1037474"/>
              <a:gd name="connsiteX1-3" fmla="*/ 601735 w 1736869"/>
              <a:gd name="connsiteY1-4" fmla="*/ 0 h 1037474"/>
              <a:gd name="connsiteX2-5" fmla="*/ 1736869 w 1736869"/>
              <a:gd name="connsiteY2-6" fmla="*/ 294524 h 1037474"/>
              <a:gd name="connsiteX3-7" fmla="*/ 0 w 1736869"/>
              <a:gd name="connsiteY3-8" fmla="*/ 1037474 h 1037474"/>
              <a:gd name="connsiteX0-9" fmla="*/ 369815 w 1135134"/>
              <a:gd name="connsiteY0-10" fmla="*/ 675524 h 675524"/>
              <a:gd name="connsiteX1-11" fmla="*/ 0 w 1135134"/>
              <a:gd name="connsiteY1-12" fmla="*/ 0 h 675524"/>
              <a:gd name="connsiteX2-13" fmla="*/ 1135134 w 1135134"/>
              <a:gd name="connsiteY2-14" fmla="*/ 294524 h 675524"/>
              <a:gd name="connsiteX3-15" fmla="*/ 369815 w 1135134"/>
              <a:gd name="connsiteY3-16" fmla="*/ 675524 h 675524"/>
              <a:gd name="connsiteX0-17" fmla="*/ 0 w 765319"/>
              <a:gd name="connsiteY0-18" fmla="*/ 1666124 h 1666124"/>
              <a:gd name="connsiteX1-19" fmla="*/ 87385 w 765319"/>
              <a:gd name="connsiteY1-20" fmla="*/ 0 h 1666124"/>
              <a:gd name="connsiteX2-21" fmla="*/ 765319 w 765319"/>
              <a:gd name="connsiteY2-22" fmla="*/ 1285124 h 1666124"/>
              <a:gd name="connsiteX3-23" fmla="*/ 0 w 765319"/>
              <a:gd name="connsiteY3-24" fmla="*/ 1666124 h 16661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765319" h="1666124">
                <a:moveTo>
                  <a:pt x="0" y="1666124"/>
                </a:moveTo>
                <a:lnTo>
                  <a:pt x="87385" y="0"/>
                </a:lnTo>
                <a:lnTo>
                  <a:pt x="765319" y="1285124"/>
                </a:lnTo>
                <a:lnTo>
                  <a:pt x="0" y="16661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9457382" y="730480"/>
            <a:ext cx="1883228" cy="1883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solidFill>
                  <a:srgbClr val="4D86B3"/>
                </a:solidFill>
              </a:rPr>
              <a:t>主播排行</a:t>
            </a:r>
          </a:p>
        </p:txBody>
      </p:sp>
      <p:sp>
        <p:nvSpPr>
          <p:cNvPr id="35" name="等腰三角形 26"/>
          <p:cNvSpPr/>
          <p:nvPr/>
        </p:nvSpPr>
        <p:spPr>
          <a:xfrm rot="5400000">
            <a:off x="354599" y="4137721"/>
            <a:ext cx="708360" cy="802557"/>
          </a:xfrm>
          <a:custGeom>
            <a:avLst/>
            <a:gdLst>
              <a:gd name="connsiteX0" fmla="*/ 0 w 1203469"/>
              <a:gd name="connsiteY0" fmla="*/ 1037474 h 1037474"/>
              <a:gd name="connsiteX1" fmla="*/ 601735 w 1203469"/>
              <a:gd name="connsiteY1" fmla="*/ 0 h 1037474"/>
              <a:gd name="connsiteX2" fmla="*/ 1203469 w 1203469"/>
              <a:gd name="connsiteY2" fmla="*/ 1037474 h 1037474"/>
              <a:gd name="connsiteX3" fmla="*/ 0 w 1203469"/>
              <a:gd name="connsiteY3" fmla="*/ 1037474 h 1037474"/>
              <a:gd name="connsiteX0-1" fmla="*/ 0 w 1736869"/>
              <a:gd name="connsiteY0-2" fmla="*/ 1037474 h 1037474"/>
              <a:gd name="connsiteX1-3" fmla="*/ 601735 w 1736869"/>
              <a:gd name="connsiteY1-4" fmla="*/ 0 h 1037474"/>
              <a:gd name="connsiteX2-5" fmla="*/ 1736869 w 1736869"/>
              <a:gd name="connsiteY2-6" fmla="*/ 294524 h 1037474"/>
              <a:gd name="connsiteX3-7" fmla="*/ 0 w 1736869"/>
              <a:gd name="connsiteY3-8" fmla="*/ 1037474 h 1037474"/>
              <a:gd name="connsiteX0-9" fmla="*/ 369815 w 1135134"/>
              <a:gd name="connsiteY0-10" fmla="*/ 675524 h 675524"/>
              <a:gd name="connsiteX1-11" fmla="*/ 0 w 1135134"/>
              <a:gd name="connsiteY1-12" fmla="*/ 0 h 675524"/>
              <a:gd name="connsiteX2-13" fmla="*/ 1135134 w 1135134"/>
              <a:gd name="connsiteY2-14" fmla="*/ 294524 h 675524"/>
              <a:gd name="connsiteX3-15" fmla="*/ 369815 w 1135134"/>
              <a:gd name="connsiteY3-16" fmla="*/ 675524 h 675524"/>
              <a:gd name="connsiteX0-17" fmla="*/ 369815 w 1135134"/>
              <a:gd name="connsiteY0-18" fmla="*/ 675524 h 675524"/>
              <a:gd name="connsiteX1-19" fmla="*/ 0 w 1135134"/>
              <a:gd name="connsiteY1-20" fmla="*/ 0 h 675524"/>
              <a:gd name="connsiteX2-21" fmla="*/ 1135134 w 1135134"/>
              <a:gd name="connsiteY2-22" fmla="*/ 391312 h 675524"/>
              <a:gd name="connsiteX3-23" fmla="*/ 369815 w 1135134"/>
              <a:gd name="connsiteY3-24" fmla="*/ 675524 h 675524"/>
              <a:gd name="connsiteX0-25" fmla="*/ 369815 w 1199659"/>
              <a:gd name="connsiteY0-26" fmla="*/ 675524 h 1359189"/>
              <a:gd name="connsiteX1-27" fmla="*/ 0 w 1199659"/>
              <a:gd name="connsiteY1-28" fmla="*/ 0 h 1359189"/>
              <a:gd name="connsiteX2-29" fmla="*/ 1199659 w 1199659"/>
              <a:gd name="connsiteY2-30" fmla="*/ 1359189 h 1359189"/>
              <a:gd name="connsiteX3-31" fmla="*/ 369815 w 1199659"/>
              <a:gd name="connsiteY3-32" fmla="*/ 675524 h 135918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99659" h="1359189">
                <a:moveTo>
                  <a:pt x="369815" y="675524"/>
                </a:moveTo>
                <a:lnTo>
                  <a:pt x="0" y="0"/>
                </a:lnTo>
                <a:lnTo>
                  <a:pt x="1199659" y="1359189"/>
                </a:lnTo>
                <a:lnTo>
                  <a:pt x="369815" y="6755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26"/>
          <p:cNvSpPr/>
          <p:nvPr/>
        </p:nvSpPr>
        <p:spPr>
          <a:xfrm rot="8958318">
            <a:off x="1751403" y="4916687"/>
            <a:ext cx="277156" cy="164937"/>
          </a:xfrm>
          <a:custGeom>
            <a:avLst/>
            <a:gdLst>
              <a:gd name="connsiteX0" fmla="*/ 0 w 1203469"/>
              <a:gd name="connsiteY0" fmla="*/ 1037474 h 1037474"/>
              <a:gd name="connsiteX1" fmla="*/ 601735 w 1203469"/>
              <a:gd name="connsiteY1" fmla="*/ 0 h 1037474"/>
              <a:gd name="connsiteX2" fmla="*/ 1203469 w 1203469"/>
              <a:gd name="connsiteY2" fmla="*/ 1037474 h 1037474"/>
              <a:gd name="connsiteX3" fmla="*/ 0 w 1203469"/>
              <a:gd name="connsiteY3" fmla="*/ 1037474 h 1037474"/>
              <a:gd name="connsiteX0-1" fmla="*/ 0 w 1736869"/>
              <a:gd name="connsiteY0-2" fmla="*/ 1037474 h 1037474"/>
              <a:gd name="connsiteX1-3" fmla="*/ 601735 w 1736869"/>
              <a:gd name="connsiteY1-4" fmla="*/ 0 h 1037474"/>
              <a:gd name="connsiteX2-5" fmla="*/ 1736869 w 1736869"/>
              <a:gd name="connsiteY2-6" fmla="*/ 294524 h 1037474"/>
              <a:gd name="connsiteX3-7" fmla="*/ 0 w 1736869"/>
              <a:gd name="connsiteY3-8" fmla="*/ 1037474 h 1037474"/>
              <a:gd name="connsiteX0-9" fmla="*/ 369815 w 1135134"/>
              <a:gd name="connsiteY0-10" fmla="*/ 675524 h 675524"/>
              <a:gd name="connsiteX1-11" fmla="*/ 0 w 1135134"/>
              <a:gd name="connsiteY1-12" fmla="*/ 0 h 675524"/>
              <a:gd name="connsiteX2-13" fmla="*/ 1135134 w 1135134"/>
              <a:gd name="connsiteY2-14" fmla="*/ 294524 h 675524"/>
              <a:gd name="connsiteX3-15" fmla="*/ 369815 w 1135134"/>
              <a:gd name="connsiteY3-16" fmla="*/ 675524 h 6755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35134" h="675524">
                <a:moveTo>
                  <a:pt x="369815" y="675524"/>
                </a:moveTo>
                <a:lnTo>
                  <a:pt x="0" y="0"/>
                </a:lnTo>
                <a:lnTo>
                  <a:pt x="1135134" y="294524"/>
                </a:lnTo>
                <a:lnTo>
                  <a:pt x="369815" y="6755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26"/>
          <p:cNvSpPr/>
          <p:nvPr/>
        </p:nvSpPr>
        <p:spPr>
          <a:xfrm flipV="1">
            <a:off x="4016497" y="484777"/>
            <a:ext cx="261299" cy="284735"/>
          </a:xfrm>
          <a:custGeom>
            <a:avLst/>
            <a:gdLst>
              <a:gd name="connsiteX0" fmla="*/ 0 w 1203469"/>
              <a:gd name="connsiteY0" fmla="*/ 1037474 h 1037474"/>
              <a:gd name="connsiteX1" fmla="*/ 601735 w 1203469"/>
              <a:gd name="connsiteY1" fmla="*/ 0 h 1037474"/>
              <a:gd name="connsiteX2" fmla="*/ 1203469 w 1203469"/>
              <a:gd name="connsiteY2" fmla="*/ 1037474 h 1037474"/>
              <a:gd name="connsiteX3" fmla="*/ 0 w 1203469"/>
              <a:gd name="connsiteY3" fmla="*/ 1037474 h 1037474"/>
              <a:gd name="connsiteX0-1" fmla="*/ 0 w 1736869"/>
              <a:gd name="connsiteY0-2" fmla="*/ 1037474 h 1037474"/>
              <a:gd name="connsiteX1-3" fmla="*/ 601735 w 1736869"/>
              <a:gd name="connsiteY1-4" fmla="*/ 0 h 1037474"/>
              <a:gd name="connsiteX2-5" fmla="*/ 1736869 w 1736869"/>
              <a:gd name="connsiteY2-6" fmla="*/ 294524 h 1037474"/>
              <a:gd name="connsiteX3-7" fmla="*/ 0 w 1736869"/>
              <a:gd name="connsiteY3-8" fmla="*/ 1037474 h 1037474"/>
              <a:gd name="connsiteX0-9" fmla="*/ 369815 w 1135134"/>
              <a:gd name="connsiteY0-10" fmla="*/ 675524 h 675524"/>
              <a:gd name="connsiteX1-11" fmla="*/ 0 w 1135134"/>
              <a:gd name="connsiteY1-12" fmla="*/ 0 h 675524"/>
              <a:gd name="connsiteX2-13" fmla="*/ 1135134 w 1135134"/>
              <a:gd name="connsiteY2-14" fmla="*/ 294524 h 675524"/>
              <a:gd name="connsiteX3-15" fmla="*/ 369815 w 1135134"/>
              <a:gd name="connsiteY3-16" fmla="*/ 675524 h 675524"/>
              <a:gd name="connsiteX0-17" fmla="*/ 0 w 765319"/>
              <a:gd name="connsiteY0-18" fmla="*/ 1666124 h 1666124"/>
              <a:gd name="connsiteX1-19" fmla="*/ 87385 w 765319"/>
              <a:gd name="connsiteY1-20" fmla="*/ 0 h 1666124"/>
              <a:gd name="connsiteX2-21" fmla="*/ 765319 w 765319"/>
              <a:gd name="connsiteY2-22" fmla="*/ 1285124 h 1666124"/>
              <a:gd name="connsiteX3-23" fmla="*/ 0 w 765319"/>
              <a:gd name="connsiteY3-24" fmla="*/ 1666124 h 1666124"/>
              <a:gd name="connsiteX0-25" fmla="*/ 0 w 765319"/>
              <a:gd name="connsiteY0-26" fmla="*/ 381000 h 833962"/>
              <a:gd name="connsiteX1-27" fmla="*/ 726014 w 765319"/>
              <a:gd name="connsiteY1-28" fmla="*/ 833962 h 833962"/>
              <a:gd name="connsiteX2-29" fmla="*/ 765319 w 765319"/>
              <a:gd name="connsiteY2-30" fmla="*/ 0 h 833962"/>
              <a:gd name="connsiteX3-31" fmla="*/ 0 w 765319"/>
              <a:gd name="connsiteY3-32" fmla="*/ 381000 h 8339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765319" h="833962">
                <a:moveTo>
                  <a:pt x="0" y="381000"/>
                </a:moveTo>
                <a:lnTo>
                  <a:pt x="726014" y="833962"/>
                </a:lnTo>
                <a:lnTo>
                  <a:pt x="765319" y="0"/>
                </a:lnTo>
                <a:lnTo>
                  <a:pt x="0" y="381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076451" y="2609850"/>
            <a:ext cx="8382000" cy="1771650"/>
          </a:xfrm>
          <a:custGeom>
            <a:avLst/>
            <a:gdLst>
              <a:gd name="connsiteX0" fmla="*/ 0 w 8153400"/>
              <a:gd name="connsiteY0" fmla="*/ 0 h 1428750"/>
              <a:gd name="connsiteX1" fmla="*/ 8153400 w 8153400"/>
              <a:gd name="connsiteY1" fmla="*/ 0 h 1428750"/>
              <a:gd name="connsiteX2" fmla="*/ 8153400 w 8153400"/>
              <a:gd name="connsiteY2" fmla="*/ 1428750 h 1428750"/>
              <a:gd name="connsiteX3" fmla="*/ 0 w 8153400"/>
              <a:gd name="connsiteY3" fmla="*/ 1428750 h 1428750"/>
              <a:gd name="connsiteX4" fmla="*/ 0 w 8153400"/>
              <a:gd name="connsiteY4" fmla="*/ 0 h 1428750"/>
              <a:gd name="connsiteX0-1" fmla="*/ 0 w 8382000"/>
              <a:gd name="connsiteY0-2" fmla="*/ 0 h 1771650"/>
              <a:gd name="connsiteX1-3" fmla="*/ 8153400 w 8382000"/>
              <a:gd name="connsiteY1-4" fmla="*/ 0 h 1771650"/>
              <a:gd name="connsiteX2-5" fmla="*/ 8382000 w 8382000"/>
              <a:gd name="connsiteY2-6" fmla="*/ 1771650 h 1771650"/>
              <a:gd name="connsiteX3-7" fmla="*/ 0 w 8382000"/>
              <a:gd name="connsiteY3-8" fmla="*/ 1428750 h 1771650"/>
              <a:gd name="connsiteX4-9" fmla="*/ 0 w 8382000"/>
              <a:gd name="connsiteY4-10" fmla="*/ 0 h 17716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382000" h="1771650">
                <a:moveTo>
                  <a:pt x="0" y="0"/>
                </a:moveTo>
                <a:lnTo>
                  <a:pt x="8153400" y="0"/>
                </a:lnTo>
                <a:lnTo>
                  <a:pt x="8382000" y="17716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solidFill>
            <a:srgbClr val="113A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076451" y="2609850"/>
            <a:ext cx="8153400" cy="1428750"/>
          </a:xfrm>
          <a:prstGeom prst="rect">
            <a:avLst/>
          </a:prstGeom>
          <a:solidFill>
            <a:srgbClr val="4D8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372099" y="1485900"/>
            <a:ext cx="1562100" cy="1562100"/>
          </a:xfrm>
          <a:prstGeom prst="ellipse">
            <a:avLst/>
          </a:prstGeom>
          <a:solidFill>
            <a:srgbClr val="4D86B3"/>
          </a:solidFill>
          <a:ln w="57150">
            <a:solidFill>
              <a:srgbClr val="F3C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6600" b="1" dirty="0">
                <a:solidFill>
                  <a:srgbClr val="F3C953"/>
                </a:solidFill>
              </a:rPr>
              <a:t>1</a:t>
            </a:r>
            <a:endParaRPr lang="zh-CN" altLang="en-US" sz="6600" b="1" dirty="0">
              <a:solidFill>
                <a:srgbClr val="F3C953"/>
              </a:solidFill>
            </a:endParaRPr>
          </a:p>
        </p:txBody>
      </p:sp>
      <p:sp>
        <p:nvSpPr>
          <p:cNvPr id="6" name="Copyright Notice"/>
          <p:cNvSpPr/>
          <p:nvPr/>
        </p:nvSpPr>
        <p:spPr bwMode="auto">
          <a:xfrm>
            <a:off x="5157121" y="3257551"/>
            <a:ext cx="1992066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b="1" cap="small" dirty="0">
                <a:solidFill>
                  <a:srgbClr val="F3C9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en-US" sz="3600" b="1" cap="small" dirty="0">
              <a:solidFill>
                <a:srgbClr val="F3C9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pyright Notice"/>
          <p:cNvSpPr/>
          <p:nvPr/>
        </p:nvSpPr>
        <p:spPr bwMode="auto">
          <a:xfrm>
            <a:off x="5407746" y="601770"/>
            <a:ext cx="1376513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en-US" sz="24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90551" y="1238250"/>
            <a:ext cx="11010900" cy="0"/>
          </a:xfrm>
          <a:prstGeom prst="line">
            <a:avLst/>
          </a:prstGeom>
          <a:ln>
            <a:solidFill>
              <a:srgbClr val="113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8915401" y="704136"/>
            <a:ext cx="2247900" cy="534114"/>
            <a:chOff x="2028559" y="4443106"/>
            <a:chExt cx="10163441" cy="2414894"/>
          </a:xfrm>
        </p:grpSpPr>
        <p:grpSp>
          <p:nvGrpSpPr>
            <p:cNvPr id="5" name="组合 4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6" name="等腰三角形 5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任意多边形 6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9" name="等腰三角形 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12" name="等腰三角形 11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 12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15" name="等腰三角形 1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18" name="等腰三角形 17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 flipH="1">
            <a:off x="742951" y="704136"/>
            <a:ext cx="2247900" cy="534114"/>
            <a:chOff x="2028559" y="4443106"/>
            <a:chExt cx="10163441" cy="2414894"/>
          </a:xfrm>
        </p:grpSpPr>
        <p:grpSp>
          <p:nvGrpSpPr>
            <p:cNvPr id="22" name="组合 21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35" name="等腰三角形 3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 3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33" name="等腰三角形 32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33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31" name="等腰三角形 3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 31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29" name="等腰三角形 2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 2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27" name="等腰三角形 2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 27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9" name="Content Placeholder 2"/>
          <p:cNvSpPr txBox="1"/>
          <p:nvPr/>
        </p:nvSpPr>
        <p:spPr>
          <a:xfrm>
            <a:off x="1326901" y="4678958"/>
            <a:ext cx="9252450" cy="17475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>
              <a:buNone/>
            </a:pPr>
            <a:r>
              <a:rPr lang="zh-CN" altLang="en-US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考虑到当今世界越来越多的人喜欢观看直播，但他们有时候又会不知道看什么，哪些主播最近比较火，而陷入苦恼，于是我们就基于一些库写了这个网页。诸如餐饮、教育、健身等新型的领域也纷纷开始探索直播带来的可能性，我们的项目从数据上分析了最近几年各个平台的主播数，将其做成动态的排行图，并分析了一下各个平台的主播的情况，根据热度对不同平台的不同类别的主播进行了排行，随时让人们了解各个平台上排名靠前的主播，以便人们观看。</a:t>
            </a:r>
            <a:endParaRPr lang="zh-CN" altLang="zh-CN" sz="18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03AC67B-431B-45CD-AFFD-29756CDE0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257" y="1916571"/>
            <a:ext cx="1142625" cy="63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9773E297-EB12-4C8D-97CC-F9BD1D74B039}"/>
              </a:ext>
            </a:extLst>
          </p:cNvPr>
          <p:cNvGrpSpPr/>
          <p:nvPr/>
        </p:nvGrpSpPr>
        <p:grpSpPr>
          <a:xfrm>
            <a:off x="3699164" y="1876892"/>
            <a:ext cx="5107217" cy="2140913"/>
            <a:chOff x="1288381" y="1853585"/>
            <a:chExt cx="3405402" cy="1515906"/>
          </a:xfrm>
        </p:grpSpPr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3A47E26F-C5BB-47E4-BC06-631B7063012E}"/>
                </a:ext>
              </a:extLst>
            </p:cNvPr>
            <p:cNvSpPr/>
            <p:nvPr/>
          </p:nvSpPr>
          <p:spPr bwMode="auto">
            <a:xfrm>
              <a:off x="1288381" y="2368464"/>
              <a:ext cx="969895" cy="47896"/>
            </a:xfrm>
            <a:custGeom>
              <a:avLst/>
              <a:gdLst>
                <a:gd name="T0" fmla="*/ 62 w 62"/>
                <a:gd name="T1" fmla="*/ 2 h 3"/>
                <a:gd name="T2" fmla="*/ 61 w 62"/>
                <a:gd name="T3" fmla="*/ 3 h 3"/>
                <a:gd name="T4" fmla="*/ 1 w 62"/>
                <a:gd name="T5" fmla="*/ 3 h 3"/>
                <a:gd name="T6" fmla="*/ 0 w 62"/>
                <a:gd name="T7" fmla="*/ 2 h 3"/>
                <a:gd name="T8" fmla="*/ 0 w 62"/>
                <a:gd name="T9" fmla="*/ 0 h 3"/>
                <a:gd name="T10" fmla="*/ 1 w 62"/>
                <a:gd name="T11" fmla="*/ 0 h 3"/>
                <a:gd name="T12" fmla="*/ 61 w 62"/>
                <a:gd name="T13" fmla="*/ 0 h 3"/>
                <a:gd name="T14" fmla="*/ 62 w 62"/>
                <a:gd name="T15" fmla="*/ 0 h 3"/>
                <a:gd name="T16" fmla="*/ 62 w 62"/>
                <a:gd name="T1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3">
                  <a:moveTo>
                    <a:pt x="62" y="2"/>
                  </a:moveTo>
                  <a:cubicBezTo>
                    <a:pt x="62" y="3"/>
                    <a:pt x="61" y="3"/>
                    <a:pt x="6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2" y="0"/>
                    <a:pt x="62" y="0"/>
                  </a:cubicBezTo>
                  <a:lnTo>
                    <a:pt x="62" y="2"/>
                  </a:lnTo>
                  <a:close/>
                </a:path>
              </a:pathLst>
            </a:custGeom>
            <a:solidFill>
              <a:srgbClr val="113A5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3200"/>
            </a:p>
          </p:txBody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EAA97C92-C183-4CC4-A8E6-CED639F756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36276" y="1853585"/>
              <a:ext cx="859733" cy="483749"/>
            </a:xfrm>
            <a:custGeom>
              <a:avLst/>
              <a:gdLst>
                <a:gd name="T0" fmla="*/ 53 w 55"/>
                <a:gd name="T1" fmla="*/ 0 h 31"/>
                <a:gd name="T2" fmla="*/ 3 w 55"/>
                <a:gd name="T3" fmla="*/ 0 h 31"/>
                <a:gd name="T4" fmla="*/ 0 w 55"/>
                <a:gd name="T5" fmla="*/ 2 h 31"/>
                <a:gd name="T6" fmla="*/ 0 w 55"/>
                <a:gd name="T7" fmla="*/ 29 h 31"/>
                <a:gd name="T8" fmla="*/ 3 w 55"/>
                <a:gd name="T9" fmla="*/ 31 h 31"/>
                <a:gd name="T10" fmla="*/ 53 w 55"/>
                <a:gd name="T11" fmla="*/ 31 h 31"/>
                <a:gd name="T12" fmla="*/ 55 w 55"/>
                <a:gd name="T13" fmla="*/ 29 h 31"/>
                <a:gd name="T14" fmla="*/ 55 w 55"/>
                <a:gd name="T15" fmla="*/ 2 h 31"/>
                <a:gd name="T16" fmla="*/ 53 w 55"/>
                <a:gd name="T17" fmla="*/ 0 h 31"/>
                <a:gd name="T18" fmla="*/ 53 w 55"/>
                <a:gd name="T19" fmla="*/ 29 h 31"/>
                <a:gd name="T20" fmla="*/ 3 w 55"/>
                <a:gd name="T21" fmla="*/ 29 h 31"/>
                <a:gd name="T22" fmla="*/ 3 w 55"/>
                <a:gd name="T23" fmla="*/ 3 h 31"/>
                <a:gd name="T24" fmla="*/ 53 w 55"/>
                <a:gd name="T25" fmla="*/ 3 h 31"/>
                <a:gd name="T26" fmla="*/ 53 w 55"/>
                <a:gd name="T2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" h="31">
                  <a:moveTo>
                    <a:pt x="5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1" y="31"/>
                    <a:pt x="3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4" y="31"/>
                    <a:pt x="55" y="30"/>
                    <a:pt x="55" y="29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1"/>
                    <a:pt x="54" y="0"/>
                    <a:pt x="53" y="0"/>
                  </a:cubicBezTo>
                  <a:close/>
                  <a:moveTo>
                    <a:pt x="53" y="29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3" y="3"/>
                    <a:pt x="53" y="3"/>
                    <a:pt x="53" y="3"/>
                  </a:cubicBezTo>
                  <a:lnTo>
                    <a:pt x="53" y="29"/>
                  </a:lnTo>
                  <a:close/>
                </a:path>
              </a:pathLst>
            </a:custGeom>
            <a:solidFill>
              <a:srgbClr val="113A5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3200"/>
            </a:p>
          </p:txBody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235252E6-4A52-4933-BADA-CE5613C28C93}"/>
                </a:ext>
              </a:extLst>
            </p:cNvPr>
            <p:cNvSpPr/>
            <p:nvPr/>
          </p:nvSpPr>
          <p:spPr bwMode="auto">
            <a:xfrm>
              <a:off x="1288381" y="3307226"/>
              <a:ext cx="969895" cy="62265"/>
            </a:xfrm>
            <a:custGeom>
              <a:avLst/>
              <a:gdLst>
                <a:gd name="T0" fmla="*/ 62 w 62"/>
                <a:gd name="T1" fmla="*/ 3 h 4"/>
                <a:gd name="T2" fmla="*/ 61 w 62"/>
                <a:gd name="T3" fmla="*/ 4 h 4"/>
                <a:gd name="T4" fmla="*/ 1 w 62"/>
                <a:gd name="T5" fmla="*/ 4 h 4"/>
                <a:gd name="T6" fmla="*/ 0 w 62"/>
                <a:gd name="T7" fmla="*/ 3 h 4"/>
                <a:gd name="T8" fmla="*/ 0 w 62"/>
                <a:gd name="T9" fmla="*/ 1 h 4"/>
                <a:gd name="T10" fmla="*/ 1 w 62"/>
                <a:gd name="T11" fmla="*/ 0 h 4"/>
                <a:gd name="T12" fmla="*/ 61 w 62"/>
                <a:gd name="T13" fmla="*/ 0 h 4"/>
                <a:gd name="T14" fmla="*/ 62 w 62"/>
                <a:gd name="T15" fmla="*/ 1 h 4"/>
                <a:gd name="T16" fmla="*/ 62 w 62"/>
                <a:gd name="T1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4">
                  <a:moveTo>
                    <a:pt x="62" y="3"/>
                  </a:moveTo>
                  <a:cubicBezTo>
                    <a:pt x="62" y="3"/>
                    <a:pt x="61" y="4"/>
                    <a:pt x="6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2" y="1"/>
                    <a:pt x="62" y="1"/>
                  </a:cubicBezTo>
                  <a:lnTo>
                    <a:pt x="62" y="3"/>
                  </a:lnTo>
                  <a:close/>
                </a:path>
              </a:pathLst>
            </a:custGeom>
            <a:solidFill>
              <a:srgbClr val="113A5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3200"/>
            </a:p>
          </p:txBody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7210DE06-0C83-4EC4-86A4-77F496D5CE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36276" y="2792344"/>
              <a:ext cx="859733" cy="498118"/>
            </a:xfrm>
            <a:custGeom>
              <a:avLst/>
              <a:gdLst>
                <a:gd name="T0" fmla="*/ 53 w 55"/>
                <a:gd name="T1" fmla="*/ 0 h 32"/>
                <a:gd name="T2" fmla="*/ 3 w 55"/>
                <a:gd name="T3" fmla="*/ 0 h 32"/>
                <a:gd name="T4" fmla="*/ 0 w 55"/>
                <a:gd name="T5" fmla="*/ 3 h 32"/>
                <a:gd name="T6" fmla="*/ 0 w 55"/>
                <a:gd name="T7" fmla="*/ 29 h 32"/>
                <a:gd name="T8" fmla="*/ 3 w 55"/>
                <a:gd name="T9" fmla="*/ 32 h 32"/>
                <a:gd name="T10" fmla="*/ 53 w 55"/>
                <a:gd name="T11" fmla="*/ 32 h 32"/>
                <a:gd name="T12" fmla="*/ 55 w 55"/>
                <a:gd name="T13" fmla="*/ 29 h 32"/>
                <a:gd name="T14" fmla="*/ 55 w 55"/>
                <a:gd name="T15" fmla="*/ 3 h 32"/>
                <a:gd name="T16" fmla="*/ 53 w 55"/>
                <a:gd name="T17" fmla="*/ 0 h 32"/>
                <a:gd name="T18" fmla="*/ 53 w 55"/>
                <a:gd name="T19" fmla="*/ 29 h 32"/>
                <a:gd name="T20" fmla="*/ 3 w 55"/>
                <a:gd name="T21" fmla="*/ 29 h 32"/>
                <a:gd name="T22" fmla="*/ 3 w 55"/>
                <a:gd name="T23" fmla="*/ 4 h 32"/>
                <a:gd name="T24" fmla="*/ 53 w 55"/>
                <a:gd name="T25" fmla="*/ 4 h 32"/>
                <a:gd name="T26" fmla="*/ 53 w 55"/>
                <a:gd name="T27" fmla="*/ 2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" h="32">
                  <a:moveTo>
                    <a:pt x="5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1"/>
                    <a:pt x="1" y="32"/>
                    <a:pt x="3" y="32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4" y="32"/>
                    <a:pt x="55" y="31"/>
                    <a:pt x="55" y="29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2"/>
                    <a:pt x="54" y="0"/>
                    <a:pt x="53" y="0"/>
                  </a:cubicBezTo>
                  <a:close/>
                  <a:moveTo>
                    <a:pt x="53" y="29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3" y="4"/>
                    <a:pt x="53" y="4"/>
                    <a:pt x="53" y="4"/>
                  </a:cubicBezTo>
                  <a:lnTo>
                    <a:pt x="53" y="29"/>
                  </a:lnTo>
                  <a:close/>
                </a:path>
              </a:pathLst>
            </a:custGeom>
            <a:solidFill>
              <a:srgbClr val="113A5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3200"/>
            </a:p>
          </p:txBody>
        </p:sp>
        <p:sp>
          <p:nvSpPr>
            <p:cNvPr id="76" name="Freeform 15">
              <a:extLst>
                <a:ext uri="{FF2B5EF4-FFF2-40B4-BE49-F238E27FC236}">
                  <a16:creationId xmlns:a16="http://schemas.microsoft.com/office/drawing/2014/main" id="{9B7CEB7F-A061-4A40-AFA2-2ED50A4E172D}"/>
                </a:ext>
              </a:extLst>
            </p:cNvPr>
            <p:cNvSpPr/>
            <p:nvPr/>
          </p:nvSpPr>
          <p:spPr bwMode="auto">
            <a:xfrm>
              <a:off x="2507334" y="2368464"/>
              <a:ext cx="969895" cy="47896"/>
            </a:xfrm>
            <a:custGeom>
              <a:avLst/>
              <a:gdLst>
                <a:gd name="T0" fmla="*/ 62 w 62"/>
                <a:gd name="T1" fmla="*/ 2 h 3"/>
                <a:gd name="T2" fmla="*/ 61 w 62"/>
                <a:gd name="T3" fmla="*/ 3 h 3"/>
                <a:gd name="T4" fmla="*/ 1 w 62"/>
                <a:gd name="T5" fmla="*/ 3 h 3"/>
                <a:gd name="T6" fmla="*/ 0 w 62"/>
                <a:gd name="T7" fmla="*/ 2 h 3"/>
                <a:gd name="T8" fmla="*/ 0 w 62"/>
                <a:gd name="T9" fmla="*/ 0 h 3"/>
                <a:gd name="T10" fmla="*/ 1 w 62"/>
                <a:gd name="T11" fmla="*/ 0 h 3"/>
                <a:gd name="T12" fmla="*/ 61 w 62"/>
                <a:gd name="T13" fmla="*/ 0 h 3"/>
                <a:gd name="T14" fmla="*/ 62 w 62"/>
                <a:gd name="T15" fmla="*/ 0 h 3"/>
                <a:gd name="T16" fmla="*/ 62 w 62"/>
                <a:gd name="T1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3">
                  <a:moveTo>
                    <a:pt x="62" y="2"/>
                  </a:moveTo>
                  <a:cubicBezTo>
                    <a:pt x="62" y="3"/>
                    <a:pt x="61" y="3"/>
                    <a:pt x="6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2" y="0"/>
                    <a:pt x="62" y="0"/>
                  </a:cubicBezTo>
                  <a:lnTo>
                    <a:pt x="62" y="2"/>
                  </a:lnTo>
                  <a:close/>
                </a:path>
              </a:pathLst>
            </a:custGeom>
            <a:solidFill>
              <a:srgbClr val="113A5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3200"/>
            </a:p>
          </p:txBody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8539CF70-662D-451E-82CE-556AC21EA7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55228" y="1853585"/>
              <a:ext cx="859733" cy="483749"/>
            </a:xfrm>
            <a:custGeom>
              <a:avLst/>
              <a:gdLst>
                <a:gd name="T0" fmla="*/ 53 w 55"/>
                <a:gd name="T1" fmla="*/ 0 h 31"/>
                <a:gd name="T2" fmla="*/ 3 w 55"/>
                <a:gd name="T3" fmla="*/ 0 h 31"/>
                <a:gd name="T4" fmla="*/ 0 w 55"/>
                <a:gd name="T5" fmla="*/ 2 h 31"/>
                <a:gd name="T6" fmla="*/ 0 w 55"/>
                <a:gd name="T7" fmla="*/ 29 h 31"/>
                <a:gd name="T8" fmla="*/ 3 w 55"/>
                <a:gd name="T9" fmla="*/ 31 h 31"/>
                <a:gd name="T10" fmla="*/ 53 w 55"/>
                <a:gd name="T11" fmla="*/ 31 h 31"/>
                <a:gd name="T12" fmla="*/ 55 w 55"/>
                <a:gd name="T13" fmla="*/ 29 h 31"/>
                <a:gd name="T14" fmla="*/ 55 w 55"/>
                <a:gd name="T15" fmla="*/ 2 h 31"/>
                <a:gd name="T16" fmla="*/ 53 w 55"/>
                <a:gd name="T17" fmla="*/ 0 h 31"/>
                <a:gd name="T18" fmla="*/ 53 w 55"/>
                <a:gd name="T19" fmla="*/ 29 h 31"/>
                <a:gd name="T20" fmla="*/ 3 w 55"/>
                <a:gd name="T21" fmla="*/ 29 h 31"/>
                <a:gd name="T22" fmla="*/ 3 w 55"/>
                <a:gd name="T23" fmla="*/ 3 h 31"/>
                <a:gd name="T24" fmla="*/ 53 w 55"/>
                <a:gd name="T25" fmla="*/ 3 h 31"/>
                <a:gd name="T26" fmla="*/ 53 w 55"/>
                <a:gd name="T2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" h="31">
                  <a:moveTo>
                    <a:pt x="5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1" y="31"/>
                    <a:pt x="3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4" y="31"/>
                    <a:pt x="55" y="30"/>
                    <a:pt x="55" y="29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1"/>
                    <a:pt x="54" y="0"/>
                    <a:pt x="53" y="0"/>
                  </a:cubicBezTo>
                  <a:close/>
                  <a:moveTo>
                    <a:pt x="53" y="29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3" y="3"/>
                    <a:pt x="53" y="3"/>
                    <a:pt x="53" y="3"/>
                  </a:cubicBezTo>
                  <a:lnTo>
                    <a:pt x="53" y="29"/>
                  </a:lnTo>
                  <a:close/>
                </a:path>
              </a:pathLst>
            </a:custGeom>
            <a:solidFill>
              <a:srgbClr val="113A5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3200"/>
            </a:p>
          </p:txBody>
        </p:sp>
        <p:sp>
          <p:nvSpPr>
            <p:cNvPr id="78" name="Freeform 17">
              <a:extLst>
                <a:ext uri="{FF2B5EF4-FFF2-40B4-BE49-F238E27FC236}">
                  <a16:creationId xmlns:a16="http://schemas.microsoft.com/office/drawing/2014/main" id="{40EE4F10-6BB1-4EF6-B37B-29E5F918CA8F}"/>
                </a:ext>
              </a:extLst>
            </p:cNvPr>
            <p:cNvSpPr/>
            <p:nvPr/>
          </p:nvSpPr>
          <p:spPr bwMode="auto">
            <a:xfrm>
              <a:off x="2507334" y="3307226"/>
              <a:ext cx="969895" cy="62265"/>
            </a:xfrm>
            <a:custGeom>
              <a:avLst/>
              <a:gdLst>
                <a:gd name="T0" fmla="*/ 62 w 62"/>
                <a:gd name="T1" fmla="*/ 3 h 4"/>
                <a:gd name="T2" fmla="*/ 61 w 62"/>
                <a:gd name="T3" fmla="*/ 4 h 4"/>
                <a:gd name="T4" fmla="*/ 1 w 62"/>
                <a:gd name="T5" fmla="*/ 4 h 4"/>
                <a:gd name="T6" fmla="*/ 0 w 62"/>
                <a:gd name="T7" fmla="*/ 3 h 4"/>
                <a:gd name="T8" fmla="*/ 0 w 62"/>
                <a:gd name="T9" fmla="*/ 1 h 4"/>
                <a:gd name="T10" fmla="*/ 1 w 62"/>
                <a:gd name="T11" fmla="*/ 0 h 4"/>
                <a:gd name="T12" fmla="*/ 61 w 62"/>
                <a:gd name="T13" fmla="*/ 0 h 4"/>
                <a:gd name="T14" fmla="*/ 62 w 62"/>
                <a:gd name="T15" fmla="*/ 1 h 4"/>
                <a:gd name="T16" fmla="*/ 62 w 62"/>
                <a:gd name="T1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4">
                  <a:moveTo>
                    <a:pt x="62" y="3"/>
                  </a:moveTo>
                  <a:cubicBezTo>
                    <a:pt x="62" y="3"/>
                    <a:pt x="61" y="4"/>
                    <a:pt x="6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2" y="1"/>
                    <a:pt x="62" y="1"/>
                  </a:cubicBezTo>
                  <a:lnTo>
                    <a:pt x="62" y="3"/>
                  </a:lnTo>
                  <a:close/>
                </a:path>
              </a:pathLst>
            </a:custGeom>
            <a:solidFill>
              <a:srgbClr val="113A5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3200"/>
            </a:p>
          </p:txBody>
        </p:sp>
        <p:sp>
          <p:nvSpPr>
            <p:cNvPr id="79" name="Freeform 18">
              <a:extLst>
                <a:ext uri="{FF2B5EF4-FFF2-40B4-BE49-F238E27FC236}">
                  <a16:creationId xmlns:a16="http://schemas.microsoft.com/office/drawing/2014/main" id="{180FE867-A287-47F1-9F43-D6708B759F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55228" y="2792344"/>
              <a:ext cx="859733" cy="498118"/>
            </a:xfrm>
            <a:custGeom>
              <a:avLst/>
              <a:gdLst>
                <a:gd name="T0" fmla="*/ 53 w 55"/>
                <a:gd name="T1" fmla="*/ 0 h 32"/>
                <a:gd name="T2" fmla="*/ 3 w 55"/>
                <a:gd name="T3" fmla="*/ 0 h 32"/>
                <a:gd name="T4" fmla="*/ 0 w 55"/>
                <a:gd name="T5" fmla="*/ 3 h 32"/>
                <a:gd name="T6" fmla="*/ 0 w 55"/>
                <a:gd name="T7" fmla="*/ 29 h 32"/>
                <a:gd name="T8" fmla="*/ 3 w 55"/>
                <a:gd name="T9" fmla="*/ 32 h 32"/>
                <a:gd name="T10" fmla="*/ 53 w 55"/>
                <a:gd name="T11" fmla="*/ 32 h 32"/>
                <a:gd name="T12" fmla="*/ 55 w 55"/>
                <a:gd name="T13" fmla="*/ 29 h 32"/>
                <a:gd name="T14" fmla="*/ 55 w 55"/>
                <a:gd name="T15" fmla="*/ 3 h 32"/>
                <a:gd name="T16" fmla="*/ 53 w 55"/>
                <a:gd name="T17" fmla="*/ 0 h 32"/>
                <a:gd name="T18" fmla="*/ 53 w 55"/>
                <a:gd name="T19" fmla="*/ 29 h 32"/>
                <a:gd name="T20" fmla="*/ 3 w 55"/>
                <a:gd name="T21" fmla="*/ 29 h 32"/>
                <a:gd name="T22" fmla="*/ 3 w 55"/>
                <a:gd name="T23" fmla="*/ 4 h 32"/>
                <a:gd name="T24" fmla="*/ 53 w 55"/>
                <a:gd name="T25" fmla="*/ 4 h 32"/>
                <a:gd name="T26" fmla="*/ 53 w 55"/>
                <a:gd name="T27" fmla="*/ 2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" h="32">
                  <a:moveTo>
                    <a:pt x="5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1"/>
                    <a:pt x="1" y="32"/>
                    <a:pt x="3" y="32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4" y="32"/>
                    <a:pt x="55" y="31"/>
                    <a:pt x="55" y="29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2"/>
                    <a:pt x="54" y="0"/>
                    <a:pt x="53" y="0"/>
                  </a:cubicBezTo>
                  <a:close/>
                  <a:moveTo>
                    <a:pt x="53" y="29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3" y="4"/>
                    <a:pt x="53" y="4"/>
                    <a:pt x="53" y="4"/>
                  </a:cubicBezTo>
                  <a:lnTo>
                    <a:pt x="53" y="29"/>
                  </a:lnTo>
                  <a:close/>
                </a:path>
              </a:pathLst>
            </a:custGeom>
            <a:solidFill>
              <a:srgbClr val="113A5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3200"/>
            </a:p>
          </p:txBody>
        </p:sp>
        <p:sp>
          <p:nvSpPr>
            <p:cNvPr id="82" name="Freeform 25">
              <a:extLst>
                <a:ext uri="{FF2B5EF4-FFF2-40B4-BE49-F238E27FC236}">
                  <a16:creationId xmlns:a16="http://schemas.microsoft.com/office/drawing/2014/main" id="{D4AE370E-F197-4A1B-BEAA-9E9B64CF43C8}"/>
                </a:ext>
              </a:extLst>
            </p:cNvPr>
            <p:cNvSpPr/>
            <p:nvPr/>
          </p:nvSpPr>
          <p:spPr bwMode="auto">
            <a:xfrm>
              <a:off x="3726284" y="2368464"/>
              <a:ext cx="967499" cy="47896"/>
            </a:xfrm>
            <a:custGeom>
              <a:avLst/>
              <a:gdLst>
                <a:gd name="T0" fmla="*/ 62 w 62"/>
                <a:gd name="T1" fmla="*/ 2 h 3"/>
                <a:gd name="T2" fmla="*/ 61 w 62"/>
                <a:gd name="T3" fmla="*/ 3 h 3"/>
                <a:gd name="T4" fmla="*/ 1 w 62"/>
                <a:gd name="T5" fmla="*/ 3 h 3"/>
                <a:gd name="T6" fmla="*/ 0 w 62"/>
                <a:gd name="T7" fmla="*/ 2 h 3"/>
                <a:gd name="T8" fmla="*/ 0 w 62"/>
                <a:gd name="T9" fmla="*/ 0 h 3"/>
                <a:gd name="T10" fmla="*/ 1 w 62"/>
                <a:gd name="T11" fmla="*/ 0 h 3"/>
                <a:gd name="T12" fmla="*/ 61 w 62"/>
                <a:gd name="T13" fmla="*/ 0 h 3"/>
                <a:gd name="T14" fmla="*/ 62 w 62"/>
                <a:gd name="T15" fmla="*/ 0 h 3"/>
                <a:gd name="T16" fmla="*/ 62 w 62"/>
                <a:gd name="T1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3">
                  <a:moveTo>
                    <a:pt x="62" y="2"/>
                  </a:moveTo>
                  <a:cubicBezTo>
                    <a:pt x="62" y="3"/>
                    <a:pt x="61" y="3"/>
                    <a:pt x="6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2" y="0"/>
                    <a:pt x="62" y="0"/>
                  </a:cubicBezTo>
                  <a:lnTo>
                    <a:pt x="62" y="2"/>
                  </a:lnTo>
                  <a:close/>
                </a:path>
              </a:pathLst>
            </a:custGeom>
            <a:solidFill>
              <a:srgbClr val="113A5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3200"/>
            </a:p>
          </p:txBody>
        </p:sp>
        <p:sp>
          <p:nvSpPr>
            <p:cNvPr id="83" name="Freeform 26">
              <a:extLst>
                <a:ext uri="{FF2B5EF4-FFF2-40B4-BE49-F238E27FC236}">
                  <a16:creationId xmlns:a16="http://schemas.microsoft.com/office/drawing/2014/main" id="{F1BA820E-C75C-4CF2-AF1A-E250115007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4181" y="1853585"/>
              <a:ext cx="857337" cy="483749"/>
            </a:xfrm>
            <a:custGeom>
              <a:avLst/>
              <a:gdLst>
                <a:gd name="T0" fmla="*/ 53 w 55"/>
                <a:gd name="T1" fmla="*/ 0 h 31"/>
                <a:gd name="T2" fmla="*/ 3 w 55"/>
                <a:gd name="T3" fmla="*/ 0 h 31"/>
                <a:gd name="T4" fmla="*/ 0 w 55"/>
                <a:gd name="T5" fmla="*/ 2 h 31"/>
                <a:gd name="T6" fmla="*/ 0 w 55"/>
                <a:gd name="T7" fmla="*/ 29 h 31"/>
                <a:gd name="T8" fmla="*/ 3 w 55"/>
                <a:gd name="T9" fmla="*/ 31 h 31"/>
                <a:gd name="T10" fmla="*/ 53 w 55"/>
                <a:gd name="T11" fmla="*/ 31 h 31"/>
                <a:gd name="T12" fmla="*/ 55 w 55"/>
                <a:gd name="T13" fmla="*/ 29 h 31"/>
                <a:gd name="T14" fmla="*/ 55 w 55"/>
                <a:gd name="T15" fmla="*/ 2 h 31"/>
                <a:gd name="T16" fmla="*/ 53 w 55"/>
                <a:gd name="T17" fmla="*/ 0 h 31"/>
                <a:gd name="T18" fmla="*/ 53 w 55"/>
                <a:gd name="T19" fmla="*/ 29 h 31"/>
                <a:gd name="T20" fmla="*/ 3 w 55"/>
                <a:gd name="T21" fmla="*/ 29 h 31"/>
                <a:gd name="T22" fmla="*/ 3 w 55"/>
                <a:gd name="T23" fmla="*/ 3 h 31"/>
                <a:gd name="T24" fmla="*/ 53 w 55"/>
                <a:gd name="T25" fmla="*/ 3 h 31"/>
                <a:gd name="T26" fmla="*/ 53 w 55"/>
                <a:gd name="T2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" h="31">
                  <a:moveTo>
                    <a:pt x="5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1" y="31"/>
                    <a:pt x="3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4" y="31"/>
                    <a:pt x="55" y="30"/>
                    <a:pt x="55" y="29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1"/>
                    <a:pt x="54" y="0"/>
                    <a:pt x="53" y="0"/>
                  </a:cubicBezTo>
                  <a:close/>
                  <a:moveTo>
                    <a:pt x="53" y="29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3" y="3"/>
                    <a:pt x="53" y="3"/>
                    <a:pt x="53" y="3"/>
                  </a:cubicBezTo>
                  <a:lnTo>
                    <a:pt x="53" y="29"/>
                  </a:lnTo>
                  <a:close/>
                </a:path>
              </a:pathLst>
            </a:custGeom>
            <a:solidFill>
              <a:srgbClr val="113A5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3200"/>
            </a:p>
          </p:txBody>
        </p:sp>
        <p:sp>
          <p:nvSpPr>
            <p:cNvPr id="84" name="Freeform 27">
              <a:extLst>
                <a:ext uri="{FF2B5EF4-FFF2-40B4-BE49-F238E27FC236}">
                  <a16:creationId xmlns:a16="http://schemas.microsoft.com/office/drawing/2014/main" id="{4E568B17-A1D1-4125-AE31-B7CCA6883F96}"/>
                </a:ext>
              </a:extLst>
            </p:cNvPr>
            <p:cNvSpPr/>
            <p:nvPr/>
          </p:nvSpPr>
          <p:spPr bwMode="auto">
            <a:xfrm>
              <a:off x="3726284" y="3307226"/>
              <a:ext cx="967499" cy="62265"/>
            </a:xfrm>
            <a:custGeom>
              <a:avLst/>
              <a:gdLst>
                <a:gd name="T0" fmla="*/ 62 w 62"/>
                <a:gd name="T1" fmla="*/ 3 h 4"/>
                <a:gd name="T2" fmla="*/ 61 w 62"/>
                <a:gd name="T3" fmla="*/ 4 h 4"/>
                <a:gd name="T4" fmla="*/ 1 w 62"/>
                <a:gd name="T5" fmla="*/ 4 h 4"/>
                <a:gd name="T6" fmla="*/ 0 w 62"/>
                <a:gd name="T7" fmla="*/ 3 h 4"/>
                <a:gd name="T8" fmla="*/ 0 w 62"/>
                <a:gd name="T9" fmla="*/ 1 h 4"/>
                <a:gd name="T10" fmla="*/ 1 w 62"/>
                <a:gd name="T11" fmla="*/ 0 h 4"/>
                <a:gd name="T12" fmla="*/ 61 w 62"/>
                <a:gd name="T13" fmla="*/ 0 h 4"/>
                <a:gd name="T14" fmla="*/ 62 w 62"/>
                <a:gd name="T15" fmla="*/ 1 h 4"/>
                <a:gd name="T16" fmla="*/ 62 w 62"/>
                <a:gd name="T1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4">
                  <a:moveTo>
                    <a:pt x="62" y="3"/>
                  </a:moveTo>
                  <a:cubicBezTo>
                    <a:pt x="62" y="3"/>
                    <a:pt x="61" y="4"/>
                    <a:pt x="6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2" y="1"/>
                    <a:pt x="62" y="1"/>
                  </a:cubicBezTo>
                  <a:lnTo>
                    <a:pt x="62" y="3"/>
                  </a:lnTo>
                  <a:close/>
                </a:path>
              </a:pathLst>
            </a:custGeom>
            <a:solidFill>
              <a:srgbClr val="113A5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3200"/>
            </a:p>
          </p:txBody>
        </p:sp>
        <p:sp>
          <p:nvSpPr>
            <p:cNvPr id="85" name="Freeform 28">
              <a:extLst>
                <a:ext uri="{FF2B5EF4-FFF2-40B4-BE49-F238E27FC236}">
                  <a16:creationId xmlns:a16="http://schemas.microsoft.com/office/drawing/2014/main" id="{2A88BBDD-C436-4E50-9463-51B63EF10B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4181" y="2792344"/>
              <a:ext cx="857337" cy="498118"/>
            </a:xfrm>
            <a:custGeom>
              <a:avLst/>
              <a:gdLst>
                <a:gd name="T0" fmla="*/ 53 w 55"/>
                <a:gd name="T1" fmla="*/ 0 h 32"/>
                <a:gd name="T2" fmla="*/ 3 w 55"/>
                <a:gd name="T3" fmla="*/ 0 h 32"/>
                <a:gd name="T4" fmla="*/ 0 w 55"/>
                <a:gd name="T5" fmla="*/ 3 h 32"/>
                <a:gd name="T6" fmla="*/ 0 w 55"/>
                <a:gd name="T7" fmla="*/ 29 h 32"/>
                <a:gd name="T8" fmla="*/ 3 w 55"/>
                <a:gd name="T9" fmla="*/ 32 h 32"/>
                <a:gd name="T10" fmla="*/ 53 w 55"/>
                <a:gd name="T11" fmla="*/ 32 h 32"/>
                <a:gd name="T12" fmla="*/ 55 w 55"/>
                <a:gd name="T13" fmla="*/ 29 h 32"/>
                <a:gd name="T14" fmla="*/ 55 w 55"/>
                <a:gd name="T15" fmla="*/ 3 h 32"/>
                <a:gd name="T16" fmla="*/ 53 w 55"/>
                <a:gd name="T17" fmla="*/ 0 h 32"/>
                <a:gd name="T18" fmla="*/ 53 w 55"/>
                <a:gd name="T19" fmla="*/ 29 h 32"/>
                <a:gd name="T20" fmla="*/ 3 w 55"/>
                <a:gd name="T21" fmla="*/ 29 h 32"/>
                <a:gd name="T22" fmla="*/ 3 w 55"/>
                <a:gd name="T23" fmla="*/ 4 h 32"/>
                <a:gd name="T24" fmla="*/ 53 w 55"/>
                <a:gd name="T25" fmla="*/ 4 h 32"/>
                <a:gd name="T26" fmla="*/ 53 w 55"/>
                <a:gd name="T27" fmla="*/ 2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" h="32">
                  <a:moveTo>
                    <a:pt x="5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1"/>
                    <a:pt x="1" y="32"/>
                    <a:pt x="3" y="32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4" y="32"/>
                    <a:pt x="55" y="31"/>
                    <a:pt x="55" y="29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2"/>
                    <a:pt x="54" y="0"/>
                    <a:pt x="53" y="0"/>
                  </a:cubicBezTo>
                  <a:close/>
                  <a:moveTo>
                    <a:pt x="53" y="29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3" y="4"/>
                    <a:pt x="53" y="4"/>
                    <a:pt x="53" y="4"/>
                  </a:cubicBezTo>
                  <a:lnTo>
                    <a:pt x="53" y="29"/>
                  </a:lnTo>
                  <a:close/>
                </a:path>
              </a:pathLst>
            </a:custGeom>
            <a:solidFill>
              <a:srgbClr val="113A5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320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EE5F81B-9993-42F7-B324-3D3B6C4678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0098" y="1894939"/>
              <a:ext cx="763589" cy="390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26CDBDCE-602A-49D0-9E8A-7CF462E20F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9744" y="1881680"/>
              <a:ext cx="752452" cy="4233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6636BD5-848A-45A5-89EC-2C7FF3B9D7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0099" y="2839748"/>
              <a:ext cx="758016" cy="3884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5F08CB45-0C7E-4A93-881F-6ACA2A9F94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1339" y="2839086"/>
              <a:ext cx="761882" cy="388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8A0CD42E-AD4D-4C9E-8A26-29B0ED7C6E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9744" y="2827430"/>
              <a:ext cx="752452" cy="435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076451" y="2609850"/>
            <a:ext cx="8382000" cy="1771650"/>
          </a:xfrm>
          <a:custGeom>
            <a:avLst/>
            <a:gdLst>
              <a:gd name="connsiteX0" fmla="*/ 0 w 8153400"/>
              <a:gd name="connsiteY0" fmla="*/ 0 h 1428750"/>
              <a:gd name="connsiteX1" fmla="*/ 8153400 w 8153400"/>
              <a:gd name="connsiteY1" fmla="*/ 0 h 1428750"/>
              <a:gd name="connsiteX2" fmla="*/ 8153400 w 8153400"/>
              <a:gd name="connsiteY2" fmla="*/ 1428750 h 1428750"/>
              <a:gd name="connsiteX3" fmla="*/ 0 w 8153400"/>
              <a:gd name="connsiteY3" fmla="*/ 1428750 h 1428750"/>
              <a:gd name="connsiteX4" fmla="*/ 0 w 8153400"/>
              <a:gd name="connsiteY4" fmla="*/ 0 h 1428750"/>
              <a:gd name="connsiteX0-1" fmla="*/ 0 w 8382000"/>
              <a:gd name="connsiteY0-2" fmla="*/ 0 h 1771650"/>
              <a:gd name="connsiteX1-3" fmla="*/ 8153400 w 8382000"/>
              <a:gd name="connsiteY1-4" fmla="*/ 0 h 1771650"/>
              <a:gd name="connsiteX2-5" fmla="*/ 8382000 w 8382000"/>
              <a:gd name="connsiteY2-6" fmla="*/ 1771650 h 1771650"/>
              <a:gd name="connsiteX3-7" fmla="*/ 0 w 8382000"/>
              <a:gd name="connsiteY3-8" fmla="*/ 1428750 h 1771650"/>
              <a:gd name="connsiteX4-9" fmla="*/ 0 w 8382000"/>
              <a:gd name="connsiteY4-10" fmla="*/ 0 h 17716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382000" h="1771650">
                <a:moveTo>
                  <a:pt x="0" y="0"/>
                </a:moveTo>
                <a:lnTo>
                  <a:pt x="8153400" y="0"/>
                </a:lnTo>
                <a:lnTo>
                  <a:pt x="8382000" y="17716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solidFill>
            <a:srgbClr val="113A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076451" y="2609850"/>
            <a:ext cx="8153400" cy="1428750"/>
          </a:xfrm>
          <a:prstGeom prst="rect">
            <a:avLst/>
          </a:prstGeom>
          <a:solidFill>
            <a:srgbClr val="4D8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372099" y="1485900"/>
            <a:ext cx="1562100" cy="1562100"/>
          </a:xfrm>
          <a:prstGeom prst="ellipse">
            <a:avLst/>
          </a:prstGeom>
          <a:solidFill>
            <a:srgbClr val="4D86B3"/>
          </a:solidFill>
          <a:ln w="57150">
            <a:solidFill>
              <a:srgbClr val="F3C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6600" b="1" dirty="0">
                <a:solidFill>
                  <a:srgbClr val="F3C953"/>
                </a:solidFill>
              </a:rPr>
              <a:t>2</a:t>
            </a:r>
            <a:endParaRPr lang="zh-CN" altLang="en-US" sz="6600" b="1" dirty="0">
              <a:solidFill>
                <a:srgbClr val="F3C953"/>
              </a:solidFill>
            </a:endParaRPr>
          </a:p>
        </p:txBody>
      </p:sp>
      <p:sp>
        <p:nvSpPr>
          <p:cNvPr id="6" name="Copyright Notice"/>
          <p:cNvSpPr/>
          <p:nvPr/>
        </p:nvSpPr>
        <p:spPr bwMode="auto">
          <a:xfrm>
            <a:off x="5157121" y="3257551"/>
            <a:ext cx="1992066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b="1" cap="small" dirty="0">
                <a:solidFill>
                  <a:srgbClr val="F3C9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项目内容</a:t>
            </a:r>
            <a:endParaRPr lang="en-US" sz="3600" b="1" cap="small" dirty="0">
              <a:solidFill>
                <a:srgbClr val="F3C9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pyright Notice"/>
          <p:cNvSpPr/>
          <p:nvPr/>
        </p:nvSpPr>
        <p:spPr bwMode="auto">
          <a:xfrm>
            <a:off x="4792195" y="601770"/>
            <a:ext cx="2607619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八个直播平台数据</a:t>
            </a:r>
            <a:endParaRPr lang="en-US" sz="24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90551" y="1238250"/>
            <a:ext cx="11010900" cy="0"/>
          </a:xfrm>
          <a:prstGeom prst="line">
            <a:avLst/>
          </a:prstGeom>
          <a:ln>
            <a:solidFill>
              <a:srgbClr val="113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8915401" y="704136"/>
            <a:ext cx="2247900" cy="534114"/>
            <a:chOff x="2028559" y="4443106"/>
            <a:chExt cx="10163441" cy="2414894"/>
          </a:xfrm>
        </p:grpSpPr>
        <p:grpSp>
          <p:nvGrpSpPr>
            <p:cNvPr id="5" name="组合 4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6" name="等腰三角形 5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任意多边形 6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9" name="等腰三角形 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12" name="等腰三角形 11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 12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15" name="等腰三角形 1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18" name="等腰三角形 17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 flipH="1">
            <a:off x="742951" y="704136"/>
            <a:ext cx="2247900" cy="534114"/>
            <a:chOff x="2028559" y="4443106"/>
            <a:chExt cx="10163441" cy="2414894"/>
          </a:xfrm>
        </p:grpSpPr>
        <p:grpSp>
          <p:nvGrpSpPr>
            <p:cNvPr id="22" name="组合 21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35" name="等腰三角形 3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 3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33" name="等腰三角形 32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33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31" name="等腰三角形 3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 31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29" name="等腰三角形 2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 2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27" name="等腰三角形 2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 27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0" name="TextBox 270"/>
          <p:cNvSpPr txBox="1"/>
          <p:nvPr/>
        </p:nvSpPr>
        <p:spPr>
          <a:xfrm>
            <a:off x="2137732" y="4849474"/>
            <a:ext cx="2068194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700" spc="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7200" dirty="0">
                <a:solidFill>
                  <a:srgbClr val="F3C953"/>
                </a:solidFill>
              </a:rPr>
              <a:t>25</a:t>
            </a:r>
            <a:r>
              <a:rPr lang="en-US" altLang="zh-CN" sz="6000" dirty="0">
                <a:solidFill>
                  <a:srgbClr val="F3C953"/>
                </a:solidFill>
              </a:rPr>
              <a:t>%</a:t>
            </a:r>
            <a:endParaRPr lang="zh-CN" altLang="en-US" sz="7200" dirty="0">
              <a:solidFill>
                <a:srgbClr val="F3C953"/>
              </a:solidFill>
            </a:endParaRPr>
          </a:p>
        </p:txBody>
      </p:sp>
      <p:sp>
        <p:nvSpPr>
          <p:cNvPr id="3" name="菱形 2">
            <a:extLst>
              <a:ext uri="{FF2B5EF4-FFF2-40B4-BE49-F238E27FC236}">
                <a16:creationId xmlns:a16="http://schemas.microsoft.com/office/drawing/2014/main" id="{EB76E315-2FCF-4B4F-A228-1A069DB95E4A}"/>
              </a:ext>
            </a:extLst>
          </p:cNvPr>
          <p:cNvSpPr/>
          <p:nvPr/>
        </p:nvSpPr>
        <p:spPr>
          <a:xfrm>
            <a:off x="590551" y="1638521"/>
            <a:ext cx="2440825" cy="1706879"/>
          </a:xfrm>
          <a:prstGeom prst="diamond">
            <a:avLst/>
          </a:prstGeom>
          <a:solidFill>
            <a:srgbClr val="4D8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虎牙</a:t>
            </a:r>
          </a:p>
        </p:txBody>
      </p:sp>
      <p:sp>
        <p:nvSpPr>
          <p:cNvPr id="45" name="菱形 44">
            <a:extLst>
              <a:ext uri="{FF2B5EF4-FFF2-40B4-BE49-F238E27FC236}">
                <a16:creationId xmlns:a16="http://schemas.microsoft.com/office/drawing/2014/main" id="{C8DC6F82-2984-420F-8BAF-CE88C469EB15}"/>
              </a:ext>
            </a:extLst>
          </p:cNvPr>
          <p:cNvSpPr/>
          <p:nvPr/>
        </p:nvSpPr>
        <p:spPr>
          <a:xfrm>
            <a:off x="550026" y="4115464"/>
            <a:ext cx="2440825" cy="1706879"/>
          </a:xfrm>
          <a:prstGeom prst="diamond">
            <a:avLst/>
          </a:prstGeom>
          <a:solidFill>
            <a:srgbClr val="4D8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快手</a:t>
            </a:r>
          </a:p>
        </p:txBody>
      </p:sp>
      <p:sp>
        <p:nvSpPr>
          <p:cNvPr id="46" name="菱形 45">
            <a:extLst>
              <a:ext uri="{FF2B5EF4-FFF2-40B4-BE49-F238E27FC236}">
                <a16:creationId xmlns:a16="http://schemas.microsoft.com/office/drawing/2014/main" id="{A273F41C-F595-489D-A1F7-38575CBA1E0E}"/>
              </a:ext>
            </a:extLst>
          </p:cNvPr>
          <p:cNvSpPr/>
          <p:nvPr/>
        </p:nvSpPr>
        <p:spPr>
          <a:xfrm>
            <a:off x="3571782" y="1802255"/>
            <a:ext cx="2440825" cy="1706879"/>
          </a:xfrm>
          <a:prstGeom prst="diamond">
            <a:avLst/>
          </a:prstGeom>
          <a:solidFill>
            <a:srgbClr val="4D8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斗鱼</a:t>
            </a:r>
          </a:p>
        </p:txBody>
      </p:sp>
      <p:sp>
        <p:nvSpPr>
          <p:cNvPr id="47" name="菱形 46">
            <a:extLst>
              <a:ext uri="{FF2B5EF4-FFF2-40B4-BE49-F238E27FC236}">
                <a16:creationId xmlns:a16="http://schemas.microsoft.com/office/drawing/2014/main" id="{5D91B4EA-0CF3-4C08-A794-B15305C6938D}"/>
              </a:ext>
            </a:extLst>
          </p:cNvPr>
          <p:cNvSpPr/>
          <p:nvPr/>
        </p:nvSpPr>
        <p:spPr>
          <a:xfrm>
            <a:off x="9563025" y="4849472"/>
            <a:ext cx="2440825" cy="1706879"/>
          </a:xfrm>
          <a:prstGeom prst="diamond">
            <a:avLst/>
          </a:prstGeom>
          <a:solidFill>
            <a:srgbClr val="4D8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网易</a:t>
            </a:r>
            <a:r>
              <a:rPr lang="en-US" altLang="zh-CN" dirty="0"/>
              <a:t>cc</a:t>
            </a:r>
            <a:endParaRPr lang="zh-CN" altLang="en-US" dirty="0"/>
          </a:p>
        </p:txBody>
      </p:sp>
      <p:sp>
        <p:nvSpPr>
          <p:cNvPr id="48" name="菱形 47">
            <a:extLst>
              <a:ext uri="{FF2B5EF4-FFF2-40B4-BE49-F238E27FC236}">
                <a16:creationId xmlns:a16="http://schemas.microsoft.com/office/drawing/2014/main" id="{997FBD79-A2F7-4927-B026-B09CB7754B0E}"/>
              </a:ext>
            </a:extLst>
          </p:cNvPr>
          <p:cNvSpPr/>
          <p:nvPr/>
        </p:nvSpPr>
        <p:spPr>
          <a:xfrm>
            <a:off x="3571781" y="4342924"/>
            <a:ext cx="2440825" cy="1706879"/>
          </a:xfrm>
          <a:prstGeom prst="diamond">
            <a:avLst/>
          </a:prstGeom>
          <a:solidFill>
            <a:srgbClr val="4D8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龙珠</a:t>
            </a:r>
          </a:p>
        </p:txBody>
      </p:sp>
      <p:sp>
        <p:nvSpPr>
          <p:cNvPr id="49" name="菱形 48">
            <a:extLst>
              <a:ext uri="{FF2B5EF4-FFF2-40B4-BE49-F238E27FC236}">
                <a16:creationId xmlns:a16="http://schemas.microsoft.com/office/drawing/2014/main" id="{73960B9B-8E26-4F7E-AF42-8157EA65284D}"/>
              </a:ext>
            </a:extLst>
          </p:cNvPr>
          <p:cNvSpPr/>
          <p:nvPr/>
        </p:nvSpPr>
        <p:spPr>
          <a:xfrm>
            <a:off x="6620089" y="4596198"/>
            <a:ext cx="2440825" cy="1706879"/>
          </a:xfrm>
          <a:prstGeom prst="diamond">
            <a:avLst/>
          </a:prstGeom>
          <a:solidFill>
            <a:srgbClr val="4D8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bilibili</a:t>
            </a:r>
            <a:endParaRPr lang="zh-CN" altLang="en-US" dirty="0"/>
          </a:p>
        </p:txBody>
      </p:sp>
      <p:sp>
        <p:nvSpPr>
          <p:cNvPr id="50" name="菱形 49">
            <a:extLst>
              <a:ext uri="{FF2B5EF4-FFF2-40B4-BE49-F238E27FC236}">
                <a16:creationId xmlns:a16="http://schemas.microsoft.com/office/drawing/2014/main" id="{78C84869-FB50-48A8-A82B-8611F3C472F9}"/>
              </a:ext>
            </a:extLst>
          </p:cNvPr>
          <p:cNvSpPr/>
          <p:nvPr/>
        </p:nvSpPr>
        <p:spPr>
          <a:xfrm>
            <a:off x="6629476" y="2040360"/>
            <a:ext cx="2440825" cy="1706879"/>
          </a:xfrm>
          <a:prstGeom prst="diamond">
            <a:avLst/>
          </a:prstGeom>
          <a:solidFill>
            <a:srgbClr val="4D8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企鹅电竞</a:t>
            </a:r>
          </a:p>
        </p:txBody>
      </p:sp>
      <p:sp>
        <p:nvSpPr>
          <p:cNvPr id="51" name="菱形 50">
            <a:extLst>
              <a:ext uri="{FF2B5EF4-FFF2-40B4-BE49-F238E27FC236}">
                <a16:creationId xmlns:a16="http://schemas.microsoft.com/office/drawing/2014/main" id="{64296823-3FAA-4AEB-835D-792470198A6C}"/>
              </a:ext>
            </a:extLst>
          </p:cNvPr>
          <p:cNvSpPr/>
          <p:nvPr/>
        </p:nvSpPr>
        <p:spPr>
          <a:xfrm>
            <a:off x="9563025" y="2190422"/>
            <a:ext cx="2440825" cy="1706879"/>
          </a:xfrm>
          <a:prstGeom prst="diamond">
            <a:avLst/>
          </a:prstGeom>
          <a:solidFill>
            <a:srgbClr val="4D8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YY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pyright Notice"/>
          <p:cNvSpPr/>
          <p:nvPr/>
        </p:nvSpPr>
        <p:spPr bwMode="auto">
          <a:xfrm>
            <a:off x="4484421" y="601770"/>
            <a:ext cx="3223172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爬取虎牙直播平台数据</a:t>
            </a:r>
            <a:endParaRPr lang="en-US" sz="24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90551" y="1238250"/>
            <a:ext cx="11010900" cy="0"/>
          </a:xfrm>
          <a:prstGeom prst="line">
            <a:avLst/>
          </a:prstGeom>
          <a:ln>
            <a:solidFill>
              <a:srgbClr val="113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8915401" y="704136"/>
            <a:ext cx="2247900" cy="534114"/>
            <a:chOff x="2028559" y="4443106"/>
            <a:chExt cx="10163441" cy="2414894"/>
          </a:xfrm>
        </p:grpSpPr>
        <p:grpSp>
          <p:nvGrpSpPr>
            <p:cNvPr id="5" name="组合 4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6" name="等腰三角形 5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任意多边形 6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9" name="等腰三角形 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12" name="等腰三角形 11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 12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15" name="等腰三角形 1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18" name="等腰三角形 17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 flipH="1">
            <a:off x="742951" y="704136"/>
            <a:ext cx="2247900" cy="534114"/>
            <a:chOff x="2028559" y="4443106"/>
            <a:chExt cx="10163441" cy="2414894"/>
          </a:xfrm>
        </p:grpSpPr>
        <p:grpSp>
          <p:nvGrpSpPr>
            <p:cNvPr id="22" name="组合 21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35" name="等腰三角形 3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 3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33" name="等腰三角形 32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33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31" name="等腰三角形 3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 31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29" name="等腰三角形 2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 2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27" name="等腰三角形 2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 27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43" name="图片 42">
            <a:extLst>
              <a:ext uri="{FF2B5EF4-FFF2-40B4-BE49-F238E27FC236}">
                <a16:creationId xmlns:a16="http://schemas.microsoft.com/office/drawing/2014/main" id="{605B4623-A64D-4680-AB9F-96E46DCC7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902" y="1372093"/>
            <a:ext cx="4769098" cy="5505831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B8418D74-5D62-4626-8A1B-513609C81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548" y="1372113"/>
            <a:ext cx="4249803" cy="550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491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pyright Notice"/>
          <p:cNvSpPr/>
          <p:nvPr/>
        </p:nvSpPr>
        <p:spPr bwMode="auto">
          <a:xfrm>
            <a:off x="4484422" y="601770"/>
            <a:ext cx="3223172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爬取斗鱼直播平台数据</a:t>
            </a:r>
            <a:endParaRPr lang="en-US" sz="24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90551" y="1238250"/>
            <a:ext cx="11010900" cy="0"/>
          </a:xfrm>
          <a:prstGeom prst="line">
            <a:avLst/>
          </a:prstGeom>
          <a:ln>
            <a:solidFill>
              <a:srgbClr val="113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8915401" y="704136"/>
            <a:ext cx="2247900" cy="534114"/>
            <a:chOff x="2028559" y="4443106"/>
            <a:chExt cx="10163441" cy="2414894"/>
          </a:xfrm>
        </p:grpSpPr>
        <p:grpSp>
          <p:nvGrpSpPr>
            <p:cNvPr id="5" name="组合 4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6" name="等腰三角形 5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任意多边形 6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9" name="等腰三角形 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12" name="等腰三角形 11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 12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15" name="等腰三角形 1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18" name="等腰三角形 17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 flipH="1">
            <a:off x="742951" y="704136"/>
            <a:ext cx="2247900" cy="534114"/>
            <a:chOff x="2028559" y="4443106"/>
            <a:chExt cx="10163441" cy="2414894"/>
          </a:xfrm>
        </p:grpSpPr>
        <p:grpSp>
          <p:nvGrpSpPr>
            <p:cNvPr id="22" name="组合 21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35" name="等腰三角形 3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 3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33" name="等腰三角形 32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33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31" name="等腰三角形 3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 31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29" name="等腰三角形 2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 2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27" name="等腰三角形 2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 27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37" name="图片 36">
            <a:extLst>
              <a:ext uri="{FF2B5EF4-FFF2-40B4-BE49-F238E27FC236}">
                <a16:creationId xmlns:a16="http://schemas.microsoft.com/office/drawing/2014/main" id="{02B318D3-9F27-4C60-8099-938F03693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901" y="1352165"/>
            <a:ext cx="4413975" cy="5505835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D553011E-30F1-4F16-A705-D352689B1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52164"/>
            <a:ext cx="4483351" cy="552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208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pyright Notice"/>
          <p:cNvSpPr/>
          <p:nvPr/>
        </p:nvSpPr>
        <p:spPr bwMode="auto">
          <a:xfrm>
            <a:off x="4554152" y="601770"/>
            <a:ext cx="3083711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爬取</a:t>
            </a:r>
            <a:r>
              <a:rPr lang="en-US" altLang="zh-CN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站直播平台数据</a:t>
            </a:r>
            <a:endParaRPr lang="en-US" sz="24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90551" y="1238250"/>
            <a:ext cx="11010900" cy="0"/>
          </a:xfrm>
          <a:prstGeom prst="line">
            <a:avLst/>
          </a:prstGeom>
          <a:ln>
            <a:solidFill>
              <a:srgbClr val="113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8915401" y="704136"/>
            <a:ext cx="2247900" cy="534114"/>
            <a:chOff x="2028559" y="4443106"/>
            <a:chExt cx="10163441" cy="2414894"/>
          </a:xfrm>
        </p:grpSpPr>
        <p:grpSp>
          <p:nvGrpSpPr>
            <p:cNvPr id="5" name="组合 4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6" name="等腰三角形 5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任意多边形 6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9" name="等腰三角形 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12" name="等腰三角形 11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 12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15" name="等腰三角形 1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18" name="等腰三角形 17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 flipH="1">
            <a:off x="742951" y="704136"/>
            <a:ext cx="2247900" cy="534114"/>
            <a:chOff x="2028559" y="4443106"/>
            <a:chExt cx="10163441" cy="2414894"/>
          </a:xfrm>
        </p:grpSpPr>
        <p:grpSp>
          <p:nvGrpSpPr>
            <p:cNvPr id="22" name="组合 21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35" name="等腰三角形 3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 3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33" name="等腰三角形 32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33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31" name="等腰三角形 3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 31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29" name="等腰三角形 2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 2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27" name="等腰三角形 2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 27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38" name="图片 37">
            <a:extLst>
              <a:ext uri="{FF2B5EF4-FFF2-40B4-BE49-F238E27FC236}">
                <a16:creationId xmlns:a16="http://schemas.microsoft.com/office/drawing/2014/main" id="{91100357-F6FF-48C1-909A-C76CCD258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901" y="1436804"/>
            <a:ext cx="4538505" cy="5421187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77E9477D-B4E8-4174-A274-5F61339AC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36804"/>
            <a:ext cx="4483351" cy="542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056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4D86B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3600" b="1" dirty="0" smtClean="0">
            <a:solidFill>
              <a:srgbClr val="113A59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</TotalTime>
  <Words>486</Words>
  <Application>Microsoft Office PowerPoint</Application>
  <PresentationFormat>宽屏</PresentationFormat>
  <Paragraphs>61</Paragraphs>
  <Slides>28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3" baseType="lpstr">
      <vt:lpstr>微软雅黑</vt:lpstr>
      <vt:lpstr>Arial</vt:lpstr>
      <vt:lpstr>Calibri</vt:lpstr>
      <vt:lpstr>Calibri Light</vt:lpstr>
      <vt:lpstr>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>www.1ppt.com</dc:subject>
  <dc:creator>www.1ppt.com</dc:creator>
  <cp:keywords>www.1ppt.com</cp:keywords>
  <dc:description>www.1ppt.com</dc:description>
  <cp:lastModifiedBy>王 蕊</cp:lastModifiedBy>
  <cp:revision>150</cp:revision>
  <dcterms:created xsi:type="dcterms:W3CDTF">2014-10-17T09:11:00Z</dcterms:created>
  <dcterms:modified xsi:type="dcterms:W3CDTF">2020-07-14T07:27:10Z</dcterms:modified>
  <cp:category>www.1ppt.com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2052-10.1.0.7106</vt:lpwstr>
  </property>
</Properties>
</file>